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81" r:id="rId2"/>
    <p:sldId id="263" r:id="rId3"/>
    <p:sldId id="257" r:id="rId4"/>
    <p:sldId id="265" r:id="rId5"/>
    <p:sldId id="268" r:id="rId6"/>
    <p:sldId id="282" r:id="rId7"/>
    <p:sldId id="283" r:id="rId8"/>
    <p:sldId id="284" r:id="rId9"/>
    <p:sldId id="285" r:id="rId10"/>
    <p:sldId id="286" r:id="rId11"/>
    <p:sldId id="275" r:id="rId12"/>
    <p:sldId id="258" r:id="rId13"/>
    <p:sldId id="260" r:id="rId14"/>
    <p:sldId id="259" r:id="rId15"/>
    <p:sldId id="261" r:id="rId16"/>
    <p:sldId id="274" r:id="rId17"/>
    <p:sldId id="262" r:id="rId18"/>
    <p:sldId id="267" r:id="rId19"/>
    <p:sldId id="280" r:id="rId20"/>
    <p:sldId id="276" r:id="rId21"/>
    <p:sldId id="277" r:id="rId22"/>
    <p:sldId id="278" r:id="rId23"/>
    <p:sldId id="279" r:id="rId24"/>
    <p:sldId id="271" r:id="rId25"/>
    <p:sldId id="25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0000"/>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0"/>
  </p:normalViewPr>
  <p:slideViewPr>
    <p:cSldViewPr>
      <p:cViewPr varScale="1">
        <p:scale>
          <a:sx n="88" d="100"/>
          <a:sy n="88" d="100"/>
        </p:scale>
        <p:origin x="-103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B38E72-1BE5-4F1A-98EE-51953C5A555A}" type="datetimeFigureOut">
              <a:rPr lang="en-US" smtClean="0"/>
              <a:pPr/>
              <a:t>9/10/2014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3E9A3C-4635-4AE3-B835-E972AE189CB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B87C7-1995-462F-A930-513E09E18C2E}" type="datetimeFigureOut">
              <a:rPr lang="en-US" smtClean="0"/>
              <a:pPr/>
              <a:t>9/10/2014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2F6008-1B97-46A1-B075-5BFB124195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F6008-1B97-46A1-B075-5BFB1241955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F6008-1B97-46A1-B075-5BFB1241955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F6008-1B97-46A1-B075-5BFB1241955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4E02F-5748-4294-A89D-8FA977FD214A}" type="slidenum">
              <a:rPr lang="en-US"/>
              <a:pPr/>
              <a:t>5</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F6008-1B97-46A1-B075-5BFB1241955A}"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F6008-1B97-46A1-B075-5BFB1241955A}"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F7685-E245-43B6-87B1-9913A4EFBC24}" type="slidenum">
              <a:rPr lang="en-US"/>
              <a:pPr/>
              <a:t>18</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2F6008-1B97-46A1-B075-5BFB1241955A}"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4525D2-B4F5-4152-B746-534D20922860}"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670F6-6879-4EB1-925D-85AA35722C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525D2-B4F5-4152-B746-534D20922860}"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670F6-6879-4EB1-925D-85AA35722C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525D2-B4F5-4152-B746-534D20922860}"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670F6-6879-4EB1-925D-85AA35722C0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标题幻灯片">
    <p:bg bwMode="auto">
      <p:bgPr>
        <a:solidFill>
          <a:schemeClr val="tx1"/>
        </a:solidFill>
        <a:effectLst/>
      </p:bgPr>
    </p:bg>
    <p:spTree>
      <p:nvGrpSpPr>
        <p:cNvPr id="1" name=""/>
        <p:cNvGrpSpPr/>
        <p:nvPr/>
      </p:nvGrpSpPr>
      <p:grpSpPr>
        <a:xfrm>
          <a:off x="0" y="0"/>
          <a:ext cx="0" cy="0"/>
          <a:chOff x="0" y="0"/>
          <a:chExt cx="0" cy="0"/>
        </a:xfrm>
      </p:grpSpPr>
      <p:pic>
        <p:nvPicPr>
          <p:cNvPr id="3" name="图片 14" descr="2.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图片 4" descr="3.png"/>
          <p:cNvPicPr>
            <a:picLocks noChangeAspect="1" noChangeArrowheads="1"/>
          </p:cNvPicPr>
          <p:nvPr/>
        </p:nvPicPr>
        <p:blipFill>
          <a:blip r:embed="rId3" cstate="print"/>
          <a:srcRect t="58333" b="8333"/>
          <a:stretch>
            <a:fillRect/>
          </a:stretch>
        </p:blipFill>
        <p:spPr bwMode="auto">
          <a:xfrm>
            <a:off x="0" y="4150179"/>
            <a:ext cx="9144000" cy="2286000"/>
          </a:xfrm>
          <a:prstGeom prst="rect">
            <a:avLst/>
          </a:prstGeom>
          <a:noFill/>
          <a:ln w="9525">
            <a:noFill/>
            <a:miter lim="800000"/>
            <a:headEnd/>
            <a:tailEnd/>
          </a:ln>
        </p:spPr>
      </p:pic>
      <p:pic>
        <p:nvPicPr>
          <p:cNvPr id="5" name="图片 6" descr="3.png"/>
          <p:cNvPicPr>
            <a:picLocks noChangeAspect="1" noChangeArrowheads="1"/>
          </p:cNvPicPr>
          <p:nvPr/>
        </p:nvPicPr>
        <p:blipFill>
          <a:blip r:embed="rId3" cstate="print"/>
          <a:srcRect t="58333" b="8333"/>
          <a:stretch>
            <a:fillRect/>
          </a:stretch>
        </p:blipFill>
        <p:spPr bwMode="auto">
          <a:xfrm>
            <a:off x="0" y="4868333"/>
            <a:ext cx="9144000" cy="2286000"/>
          </a:xfrm>
          <a:prstGeom prst="rect">
            <a:avLst/>
          </a:prstGeom>
          <a:noFill/>
          <a:ln w="9525">
            <a:noFill/>
            <a:miter lim="800000"/>
            <a:headEnd/>
            <a:tailEnd/>
          </a:ln>
        </p:spPr>
      </p:pic>
      <p:pic>
        <p:nvPicPr>
          <p:cNvPr id="6" name="Picture 2" descr="I:\e\8.16\中秋\5.png"/>
          <p:cNvPicPr>
            <a:picLocks noChangeAspect="1" noChangeArrowheads="1"/>
          </p:cNvPicPr>
          <p:nvPr/>
        </p:nvPicPr>
        <p:blipFill>
          <a:blip r:embed="rId4" cstate="print"/>
          <a:srcRect b="20235"/>
          <a:stretch>
            <a:fillRect/>
          </a:stretch>
        </p:blipFill>
        <p:spPr bwMode="auto">
          <a:xfrm>
            <a:off x="-122968" y="-116417"/>
            <a:ext cx="9303254" cy="5560787"/>
          </a:xfrm>
          <a:prstGeom prst="rect">
            <a:avLst/>
          </a:prstGeom>
          <a:noFill/>
          <a:ln w="9525">
            <a:noFill/>
            <a:miter lim="800000"/>
            <a:headEnd/>
            <a:tailEnd/>
          </a:ln>
        </p:spPr>
      </p:pic>
      <p:pic>
        <p:nvPicPr>
          <p:cNvPr id="7" name="图片 3" descr="3.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8" name="Picture 6" descr="I:\e\8.16\中秋\9.png"/>
          <p:cNvPicPr>
            <a:picLocks noChangeAspect="1" noChangeArrowheads="1"/>
          </p:cNvPicPr>
          <p:nvPr/>
        </p:nvPicPr>
        <p:blipFill>
          <a:blip r:embed="rId5" cstate="print"/>
          <a:srcRect l="59935" t="21745" r="30257" b="64793"/>
          <a:stretch>
            <a:fillRect/>
          </a:stretch>
        </p:blipFill>
        <p:spPr bwMode="auto">
          <a:xfrm>
            <a:off x="2609548" y="1465036"/>
            <a:ext cx="956531" cy="985762"/>
          </a:xfrm>
          <a:prstGeom prst="rect">
            <a:avLst/>
          </a:prstGeom>
          <a:noFill/>
          <a:ln w="9525">
            <a:noFill/>
            <a:miter lim="800000"/>
            <a:headEnd/>
            <a:tailEnd/>
          </a:ln>
        </p:spPr>
      </p:pic>
      <p:pic>
        <p:nvPicPr>
          <p:cNvPr id="9" name="Picture 11" descr="I:\e\8.16\中秋\14.png"/>
          <p:cNvPicPr>
            <a:picLocks noChangeAspect="1" noChangeArrowheads="1"/>
          </p:cNvPicPr>
          <p:nvPr/>
        </p:nvPicPr>
        <p:blipFill>
          <a:blip r:embed="rId6" cstate="print"/>
          <a:srcRect l="58585" t="32343" r="30742" b="49965"/>
          <a:stretch>
            <a:fillRect/>
          </a:stretch>
        </p:blipFill>
        <p:spPr bwMode="auto">
          <a:xfrm>
            <a:off x="2694215" y="2211917"/>
            <a:ext cx="1041198" cy="1292678"/>
          </a:xfrm>
          <a:prstGeom prst="rect">
            <a:avLst/>
          </a:prstGeom>
          <a:noFill/>
          <a:ln w="9525">
            <a:noFill/>
            <a:miter lim="800000"/>
            <a:headEnd/>
            <a:tailEnd/>
          </a:ln>
        </p:spPr>
      </p:pic>
      <p:sp>
        <p:nvSpPr>
          <p:cNvPr id="9218" name="Rectangle 2"/>
          <p:cNvSpPr>
            <a:spLocks noGrp="1" noChangeArrowheads="1"/>
          </p:cNvSpPr>
          <p:nvPr>
            <p:ph type="ctrTitle"/>
          </p:nvPr>
        </p:nvSpPr>
        <p:spPr>
          <a:xfrm>
            <a:off x="685397" y="2130275"/>
            <a:ext cx="7773206" cy="1471083"/>
          </a:xfrm>
        </p:spPr>
        <p:txBody>
          <a:bodyPr/>
          <a:lstStyle>
            <a:lvl1pPr>
              <a:defRPr/>
            </a:lvl1pPr>
          </a:lstStyle>
          <a:p>
            <a:r>
              <a:rPr lang="zh-CN"/>
              <a:t>单击此处编辑母版标题样式</a:t>
            </a:r>
          </a:p>
        </p:txBody>
      </p:sp>
      <p:sp>
        <p:nvSpPr>
          <p:cNvPr id="10" name="Rectangle 3"/>
          <p:cNvSpPr>
            <a:spLocks noGrp="1" noChangeArrowheads="1"/>
          </p:cNvSpPr>
          <p:nvPr>
            <p:ph type="dt" sz="half" idx="10"/>
          </p:nvPr>
        </p:nvSpPr>
        <p:spPr/>
        <p:txBody>
          <a:bodyPr anchor="ctr"/>
          <a:lstStyle>
            <a:lvl1pPr>
              <a:defRPr/>
            </a:lvl1pPr>
          </a:lstStyle>
          <a:p>
            <a:endParaRPr lang="zh-CN" altLang="en-US"/>
          </a:p>
        </p:txBody>
      </p:sp>
      <p:sp>
        <p:nvSpPr>
          <p:cNvPr id="11" name="Rectangle 4"/>
          <p:cNvSpPr>
            <a:spLocks noGrp="1" noChangeArrowheads="1"/>
          </p:cNvSpPr>
          <p:nvPr>
            <p:ph type="ftr" sz="quarter" idx="11"/>
          </p:nvPr>
        </p:nvSpPr>
        <p:spPr/>
        <p:txBody>
          <a:bodyPr anchor="ctr"/>
          <a:lstStyle>
            <a:lvl1pPr>
              <a:defRPr/>
            </a:lvl1pPr>
          </a:lstStyle>
          <a:p>
            <a:endParaRPr lang="zh-CN" altLang="en-US"/>
          </a:p>
        </p:txBody>
      </p:sp>
      <p:sp>
        <p:nvSpPr>
          <p:cNvPr id="12" name="Rectangle 5"/>
          <p:cNvSpPr>
            <a:spLocks noGrp="1" noChangeArrowheads="1"/>
          </p:cNvSpPr>
          <p:nvPr>
            <p:ph type="sldNum" sz="quarter" idx="12"/>
          </p:nvPr>
        </p:nvSpPr>
        <p:spPr/>
        <p:txBody>
          <a:bodyPr anchor="ctr"/>
          <a:lstStyle>
            <a:lvl1pPr>
              <a:defRPr/>
            </a:lvl1pPr>
          </a:lstStyle>
          <a:p>
            <a:fld id="{7CA7A8E5-B039-4E37-BB59-F9AC9E8BD0F9}" type="slidenum">
              <a:rPr lang="zh-CN" altLang="zh-CN"/>
              <a:pPr/>
              <a:t>‹#›</a:t>
            </a:fld>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64" presetClass="path" presetSubtype="0" repeatCount="indefinite" accel="50000" decel="50000" autoRev="1" fill="hold" nodeType="withEffect">
                                  <p:stCondLst>
                                    <p:cond delay="0"/>
                                  </p:stCondLst>
                                  <p:childTnLst>
                                    <p:animMotion origin="layout" path="M 0 0.0294 L 0 -1.85185E-6 " pathEditMode="relative" rAng="0" ptsTypes="AA">
                                      <p:cBhvr>
                                        <p:cTn id="17" dur="3000" fill="hold"/>
                                        <p:tgtEl>
                                          <p:spTgt spid="4"/>
                                        </p:tgtEl>
                                        <p:attrNameLst>
                                          <p:attrName>ppt_x,ppt_y</p:attrName>
                                        </p:attrNameLst>
                                      </p:cBhvr>
                                      <p:rCtr x="0" y="-10"/>
                                    </p:animMotion>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par>
                                <p:cTn id="21" presetID="64" presetClass="path" presetSubtype="0" repeatCount="indefinite" accel="50000" decel="50000" autoRev="1" fill="hold" nodeType="withEffect">
                                  <p:stCondLst>
                                    <p:cond delay="600"/>
                                  </p:stCondLst>
                                  <p:childTnLst>
                                    <p:animMotion origin="layout" path="M 0 -2.59259E-6 L 0 0.02408 " pathEditMode="relative" rAng="0" ptsTypes="AA">
                                      <p:cBhvr>
                                        <p:cTn id="22" dur="3000" fill="hold"/>
                                        <p:tgtEl>
                                          <p:spTgt spid="5"/>
                                        </p:tgtEl>
                                        <p:attrNameLst>
                                          <p:attrName>ppt_x,ppt_y</p:attrName>
                                        </p:attrNameLst>
                                      </p:cBhvr>
                                      <p:rCtr x="0" y="12"/>
                                    </p:animMotion>
                                  </p:childTnLst>
                                </p:cTn>
                              </p:par>
                              <p:par>
                                <p:cTn id="23" presetID="10" presetClass="entr" presetSubtype="0" fill="hold" nodeType="withEffect">
                                  <p:stCondLst>
                                    <p:cond delay="6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3" presetClass="entr" presetSubtype="16" fill="hold" nodeType="withEffect">
                                  <p:stCondLst>
                                    <p:cond delay="2300"/>
                                  </p:stCondLst>
                                  <p:childTnLst>
                                    <p:set>
                                      <p:cBhvr>
                                        <p:cTn id="27" dur="1" fill="hold">
                                          <p:stCondLst>
                                            <p:cond delay="0"/>
                                          </p:stCondLst>
                                        </p:cTn>
                                        <p:tgtEl>
                                          <p:spTgt spid="8"/>
                                        </p:tgtEl>
                                        <p:attrNameLst>
                                          <p:attrName>style.visibility</p:attrName>
                                        </p:attrNameLst>
                                      </p:cBhvr>
                                      <p:to>
                                        <p:strVal val="visible"/>
                                      </p:to>
                                    </p:set>
                                    <p:anim calcmode="lin" valueType="num">
                                      <p:cBhvr>
                                        <p:cTn id="28" dur="2000" fill="hold"/>
                                        <p:tgtEl>
                                          <p:spTgt spid="8"/>
                                        </p:tgtEl>
                                        <p:attrNameLst>
                                          <p:attrName>ppt_w</p:attrName>
                                        </p:attrNameLst>
                                      </p:cBhvr>
                                      <p:tavLst>
                                        <p:tav tm="0">
                                          <p:val>
                                            <p:fltVal val="0"/>
                                          </p:val>
                                        </p:tav>
                                        <p:tav tm="100000">
                                          <p:val>
                                            <p:strVal val="#ppt_w"/>
                                          </p:val>
                                        </p:tav>
                                      </p:tavLst>
                                    </p:anim>
                                    <p:anim calcmode="lin" valueType="num">
                                      <p:cBhvr>
                                        <p:cTn id="29" dur="2000" fill="hold"/>
                                        <p:tgtEl>
                                          <p:spTgt spid="8"/>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2300"/>
                                  </p:stCondLst>
                                  <p:childTnLst>
                                    <p:set>
                                      <p:cBhvr>
                                        <p:cTn id="31" dur="1" fill="hold">
                                          <p:stCondLst>
                                            <p:cond delay="0"/>
                                          </p:stCondLst>
                                        </p:cTn>
                                        <p:tgtEl>
                                          <p:spTgt spid="9"/>
                                        </p:tgtEl>
                                        <p:attrNameLst>
                                          <p:attrName>style.visibility</p:attrName>
                                        </p:attrNameLst>
                                      </p:cBhvr>
                                      <p:to>
                                        <p:strVal val="visible"/>
                                      </p:to>
                                    </p:set>
                                    <p:anim calcmode="lin" valueType="num">
                                      <p:cBhvr>
                                        <p:cTn id="32" dur="2000" fill="hold"/>
                                        <p:tgtEl>
                                          <p:spTgt spid="9"/>
                                        </p:tgtEl>
                                        <p:attrNameLst>
                                          <p:attrName>ppt_w</p:attrName>
                                        </p:attrNameLst>
                                      </p:cBhvr>
                                      <p:tavLst>
                                        <p:tav tm="0">
                                          <p:val>
                                            <p:fltVal val="0"/>
                                          </p:val>
                                        </p:tav>
                                        <p:tav tm="100000">
                                          <p:val>
                                            <p:strVal val="#ppt_w"/>
                                          </p:val>
                                        </p:tav>
                                      </p:tavLst>
                                    </p:anim>
                                    <p:anim calcmode="lin" valueType="num">
                                      <p:cBhvr>
                                        <p:cTn id="33" dur="2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525D2-B4F5-4152-B746-534D20922860}"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670F6-6879-4EB1-925D-85AA35722C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4525D2-B4F5-4152-B746-534D20922860}" type="datetimeFigureOut">
              <a:rPr lang="en-US" smtClean="0"/>
              <a:pPr/>
              <a:t>9/10/2014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670F6-6879-4EB1-925D-85AA35722C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4525D2-B4F5-4152-B746-534D20922860}" type="datetimeFigureOut">
              <a:rPr lang="en-US" smtClean="0"/>
              <a:pPr/>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670F6-6879-4EB1-925D-85AA35722C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4525D2-B4F5-4152-B746-534D20922860}" type="datetimeFigureOut">
              <a:rPr lang="en-US" smtClean="0"/>
              <a:pPr/>
              <a:t>9/10/2014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2670F6-6879-4EB1-925D-85AA35722C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4525D2-B4F5-4152-B746-534D20922860}" type="datetimeFigureOut">
              <a:rPr lang="en-US" smtClean="0"/>
              <a:pPr/>
              <a:t>9/10/2014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670F6-6879-4EB1-925D-85AA35722C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525D2-B4F5-4152-B746-534D20922860}" type="datetimeFigureOut">
              <a:rPr lang="en-US" smtClean="0"/>
              <a:pPr/>
              <a:t>9/10/2014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2670F6-6879-4EB1-925D-85AA35722C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4525D2-B4F5-4152-B746-534D20922860}" type="datetimeFigureOut">
              <a:rPr lang="en-US" smtClean="0"/>
              <a:pPr/>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670F6-6879-4EB1-925D-85AA35722C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4525D2-B4F5-4152-B746-534D20922860}" type="datetimeFigureOut">
              <a:rPr lang="en-US" smtClean="0"/>
              <a:pPr/>
              <a:t>9/10/2014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670F6-6879-4EB1-925D-85AA35722C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525D2-B4F5-4152-B746-534D20922860}" type="datetimeFigureOut">
              <a:rPr lang="en-US" smtClean="0"/>
              <a:pPr/>
              <a:t>9/10/2014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670F6-6879-4EB1-925D-85AA35722C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png"/><Relationship Id="rId7" Type="http://schemas.openxmlformats.org/officeDocument/2006/relationships/image" Target="../media/image39.wmf"/><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hyperlink" Target="http://www.youtube.com/watch?v=dsU2l1StNoI&amp;feature=relat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gif"/><Relationship Id="rId4" Type="http://schemas.openxmlformats.org/officeDocument/2006/relationships/image" Target="../media/image49.gif"/></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gif"/></Relationships>
</file>

<file path=ppt/slides/_rels/slide2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2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2.gif"/><Relationship Id="rId5" Type="http://schemas.openxmlformats.org/officeDocument/2006/relationships/image" Target="../media/image71.gif"/><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untitled g"/>
          <p:cNvPicPr>
            <a:picLocks noChangeAspect="1" noChangeArrowheads="1"/>
          </p:cNvPicPr>
          <p:nvPr/>
        </p:nvPicPr>
        <p:blipFill>
          <a:blip r:embed="rId2" cstate="print"/>
          <a:srcRect/>
          <a:stretch>
            <a:fillRect/>
          </a:stretch>
        </p:blipFill>
        <p:spPr bwMode="auto">
          <a:xfrm>
            <a:off x="0" y="0"/>
            <a:ext cx="9019016" cy="6858000"/>
          </a:xfrm>
          <a:prstGeom prst="rect">
            <a:avLst/>
          </a:prstGeom>
          <a:noFill/>
          <a:ln w="9525">
            <a:noFill/>
            <a:miter lim="800000"/>
            <a:headEnd/>
            <a:tailEnd/>
          </a:ln>
        </p:spPr>
      </p:pic>
      <p:sp>
        <p:nvSpPr>
          <p:cNvPr id="13315" name="Rectangle 10"/>
          <p:cNvSpPr>
            <a:spLocks noGrp="1" noChangeArrowheads="1"/>
          </p:cNvSpPr>
          <p:nvPr>
            <p:ph type="ctrTitle"/>
          </p:nvPr>
        </p:nvSpPr>
        <p:spPr>
          <a:xfrm>
            <a:off x="684389" y="2133299"/>
            <a:ext cx="7772198" cy="1471083"/>
          </a:xfrm>
        </p:spPr>
        <p:txBody>
          <a:bodyPr/>
          <a:lstStyle/>
          <a:p>
            <a:endParaRPr lang="zh-CN" altLang="zh-CN" smtClean="0"/>
          </a:p>
        </p:txBody>
      </p:sp>
      <p:sp>
        <p:nvSpPr>
          <p:cNvPr id="18443" name="Rectangle 11"/>
          <p:cNvSpPr>
            <a:spLocks noGrp="1" noChangeArrowheads="1"/>
          </p:cNvSpPr>
          <p:nvPr>
            <p:ph type="subTitle" idx="1"/>
          </p:nvPr>
        </p:nvSpPr>
        <p:spPr>
          <a:xfrm>
            <a:off x="228802" y="0"/>
            <a:ext cx="8676317" cy="816429"/>
          </a:xfrm>
        </p:spPr>
        <p:txBody>
          <a:bodyPr>
            <a:normAutofit fontScale="40000" lnSpcReduction="20000"/>
          </a:bodyPr>
          <a:lstStyle/>
          <a:p>
            <a:r>
              <a:rPr lang="en-US" altLang="zh-CN" sz="4000" dirty="0" smtClean="0">
                <a:solidFill>
                  <a:srgbClr val="FFC000"/>
                </a:solidFill>
              </a:rPr>
              <a:t>Soon </a:t>
            </a:r>
            <a:r>
              <a:rPr lang="en-US" altLang="zh-CN" sz="4000" dirty="0" err="1" smtClean="0">
                <a:solidFill>
                  <a:srgbClr val="FFC000"/>
                </a:solidFill>
              </a:rPr>
              <a:t>after,we</a:t>
            </a:r>
            <a:r>
              <a:rPr lang="en-US" altLang="zh-CN" sz="4000" dirty="0" smtClean="0">
                <a:solidFill>
                  <a:srgbClr val="FFC000"/>
                </a:solidFill>
              </a:rPr>
              <a:t> will have a vacation, so we can have a rest in these days.</a:t>
            </a:r>
          </a:p>
          <a:p>
            <a:r>
              <a:rPr lang="en-US" altLang="zh-CN" sz="4000" dirty="0" smtClean="0">
                <a:solidFill>
                  <a:srgbClr val="FFC000"/>
                </a:solidFill>
              </a:rPr>
              <a:t>And it also have a special day in the holiday.</a:t>
            </a:r>
          </a:p>
          <a:p>
            <a:r>
              <a:rPr lang="en-US" altLang="zh-CN" sz="40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43">
                                            <p:txEl>
                                              <p:pRg st="0" end="0"/>
                                            </p:txEl>
                                          </p:spTgt>
                                        </p:tgtEl>
                                        <p:attrNameLst>
                                          <p:attrName>style.visibility</p:attrName>
                                        </p:attrNameLst>
                                      </p:cBhvr>
                                      <p:to>
                                        <p:strVal val="visible"/>
                                      </p:to>
                                    </p:set>
                                    <p:animEffect transition="in" filter="fade">
                                      <p:cBhvr>
                                        <p:cTn id="7" dur="500"/>
                                        <p:tgtEl>
                                          <p:spTgt spid="18443">
                                            <p:txEl>
                                              <p:pRg st="0" end="0"/>
                                            </p:txEl>
                                          </p:spTgt>
                                        </p:tgtEl>
                                      </p:cBhvr>
                                    </p:animEffect>
                                    <p:anim calcmode="lin" valueType="num">
                                      <p:cBhvr>
                                        <p:cTn id="8" dur="500" fill="hold"/>
                                        <p:tgtEl>
                                          <p:spTgt spid="1844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4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43">
                                            <p:txEl>
                                              <p:pRg st="1" end="1"/>
                                            </p:txEl>
                                          </p:spTgt>
                                        </p:tgtEl>
                                        <p:attrNameLst>
                                          <p:attrName>style.visibility</p:attrName>
                                        </p:attrNameLst>
                                      </p:cBhvr>
                                      <p:to>
                                        <p:strVal val="visible"/>
                                      </p:to>
                                    </p:set>
                                    <p:animEffect transition="in" filter="fade">
                                      <p:cBhvr>
                                        <p:cTn id="14" dur="500"/>
                                        <p:tgtEl>
                                          <p:spTgt spid="18443">
                                            <p:txEl>
                                              <p:pRg st="1" end="1"/>
                                            </p:txEl>
                                          </p:spTgt>
                                        </p:tgtEl>
                                      </p:cBhvr>
                                    </p:animEffect>
                                    <p:anim calcmode="lin" valueType="num">
                                      <p:cBhvr>
                                        <p:cTn id="15" dur="500" fill="hold"/>
                                        <p:tgtEl>
                                          <p:spTgt spid="1844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84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443">
                                            <p:txEl>
                                              <p:pRg st="2" end="2"/>
                                            </p:txEl>
                                          </p:spTgt>
                                        </p:tgtEl>
                                        <p:attrNameLst>
                                          <p:attrName>style.visibility</p:attrName>
                                        </p:attrNameLst>
                                      </p:cBhvr>
                                      <p:to>
                                        <p:strVal val="visible"/>
                                      </p:to>
                                    </p:set>
                                    <p:animEffect transition="in" filter="fade">
                                      <p:cBhvr>
                                        <p:cTn id="21" dur="1000"/>
                                        <p:tgtEl>
                                          <p:spTgt spid="18443">
                                            <p:txEl>
                                              <p:pRg st="2" end="2"/>
                                            </p:txEl>
                                          </p:spTgt>
                                        </p:tgtEl>
                                      </p:cBhvr>
                                    </p:animEffect>
                                    <p:anim calcmode="lin" valueType="num">
                                      <p:cBhvr>
                                        <p:cTn id="22" dur="1000" fill="hold"/>
                                        <p:tgtEl>
                                          <p:spTgt spid="184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4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540254" y="4942417"/>
            <a:ext cx="7772199" cy="677333"/>
          </a:xfrm>
        </p:spPr>
        <p:txBody>
          <a:bodyPr>
            <a:normAutofit fontScale="90000"/>
          </a:bodyPr>
          <a:lstStyle/>
          <a:p>
            <a:pPr eaLnBrk="1" hangingPunct="1"/>
            <a:endParaRPr lang="zh-CN" altLang="zh-CN" smtClean="0"/>
          </a:p>
        </p:txBody>
      </p:sp>
      <p:sp>
        <p:nvSpPr>
          <p:cNvPr id="28675" name="Rectangle 3"/>
          <p:cNvSpPr>
            <a:spLocks noChangeArrowheads="1"/>
          </p:cNvSpPr>
          <p:nvPr>
            <p:ph type="subTitle" idx="4294967295"/>
          </p:nvPr>
        </p:nvSpPr>
        <p:spPr>
          <a:xfrm>
            <a:off x="540254" y="5660571"/>
            <a:ext cx="6400397" cy="745370"/>
          </a:xfrm>
        </p:spPr>
        <p:txBody>
          <a:bodyPr/>
          <a:lstStyle/>
          <a:p>
            <a:pPr marL="0" indent="0">
              <a:buNone/>
            </a:pPr>
            <a:endParaRPr lang="zh-CN" altLang="zh-CN" dirty="0" smtClean="0">
              <a:solidFill>
                <a:schemeClr val="bg1"/>
              </a:solidFill>
            </a:endParaRPr>
          </a:p>
        </p:txBody>
      </p:sp>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the story behind the Mid-autumn Festival?</a:t>
            </a:r>
            <a:endParaRPr lang="en-US" dirty="0"/>
          </a:p>
        </p:txBody>
      </p:sp>
      <p:sp>
        <p:nvSpPr>
          <p:cNvPr id="3" name="Content Placeholder 2"/>
          <p:cNvSpPr>
            <a:spLocks noGrp="1"/>
          </p:cNvSpPr>
          <p:nvPr>
            <p:ph idx="1"/>
          </p:nvPr>
        </p:nvSpPr>
        <p:spPr>
          <a:xfrm>
            <a:off x="3714744" y="2046309"/>
            <a:ext cx="5286412" cy="4525963"/>
          </a:xfrm>
        </p:spPr>
        <p:txBody>
          <a:bodyPr>
            <a:noAutofit/>
          </a:bodyPr>
          <a:lstStyle/>
          <a:p>
            <a:r>
              <a:rPr lang="en-US" sz="2800" dirty="0" smtClean="0"/>
              <a:t>A long </a:t>
            </a:r>
            <a:r>
              <a:rPr lang="en-US" sz="2800" dirty="0" err="1" smtClean="0"/>
              <a:t>long</a:t>
            </a:r>
            <a:r>
              <a:rPr lang="en-US" sz="2800" dirty="0" smtClean="0"/>
              <a:t> time ago, there were ten suns in the sky. They take turns to come out, one day they come out at the same time. They dried almost everything to burn. People suffered terribly. </a:t>
            </a:r>
          </a:p>
          <a:p>
            <a:r>
              <a:rPr lang="en-US" sz="2800" dirty="0" smtClean="0"/>
              <a:t>A hero named </a:t>
            </a:r>
            <a:r>
              <a:rPr lang="en-US" sz="2800" dirty="0" err="1" smtClean="0"/>
              <a:t>Hou</a:t>
            </a:r>
            <a:r>
              <a:rPr lang="en-US" sz="2800" dirty="0" smtClean="0"/>
              <a:t> Yi heard about it, and he came to help to shoot nine suns down, and leave one sun in the sky.</a:t>
            </a:r>
          </a:p>
          <a:p>
            <a:endParaRPr lang="en-US" sz="2800" dirty="0"/>
          </a:p>
        </p:txBody>
      </p:sp>
      <p:pic>
        <p:nvPicPr>
          <p:cNvPr id="4" name="Picture 8" descr="Untitled-1"/>
          <p:cNvPicPr>
            <a:picLocks noChangeAspect="1" noChangeArrowheads="1"/>
          </p:cNvPicPr>
          <p:nvPr/>
        </p:nvPicPr>
        <p:blipFill>
          <a:blip r:embed="rId3" cstate="print"/>
          <a:srcRect/>
          <a:stretch>
            <a:fillRect/>
          </a:stretch>
        </p:blipFill>
        <p:spPr bwMode="auto">
          <a:xfrm>
            <a:off x="0" y="2205272"/>
            <a:ext cx="3357554" cy="46527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29058" y="274638"/>
            <a:ext cx="4757742" cy="1143000"/>
          </a:xfrm>
        </p:spPr>
        <p:txBody>
          <a:bodyPr/>
          <a:lstStyle/>
          <a:p>
            <a:r>
              <a:rPr lang="en-US" dirty="0" smtClean="0"/>
              <a:t>Special Medicine</a:t>
            </a:r>
            <a:endParaRPr lang="en-US" dirty="0"/>
          </a:p>
        </p:txBody>
      </p:sp>
      <p:sp>
        <p:nvSpPr>
          <p:cNvPr id="3" name="Content Placeholder 2"/>
          <p:cNvSpPr>
            <a:spLocks noGrp="1"/>
          </p:cNvSpPr>
          <p:nvPr>
            <p:ph idx="1"/>
          </p:nvPr>
        </p:nvSpPr>
        <p:spPr>
          <a:xfrm>
            <a:off x="4071934" y="1571612"/>
            <a:ext cx="4643470" cy="5072098"/>
          </a:xfrm>
        </p:spPr>
        <p:txBody>
          <a:bodyPr>
            <a:normAutofit/>
          </a:bodyPr>
          <a:lstStyle/>
          <a:p>
            <a:pPr marL="0" indent="0">
              <a:lnSpc>
                <a:spcPts val="3500"/>
              </a:lnSpc>
              <a:spcBef>
                <a:spcPts val="0"/>
              </a:spcBef>
              <a:buNone/>
            </a:pPr>
            <a:r>
              <a:rPr lang="en-US" dirty="0" smtClean="0"/>
              <a:t>The lady God in the sky saw what </a:t>
            </a:r>
            <a:r>
              <a:rPr lang="en-US" dirty="0" err="1" smtClean="0"/>
              <a:t>Hou</a:t>
            </a:r>
            <a:r>
              <a:rPr lang="en-US" dirty="0" smtClean="0"/>
              <a:t> Yi has done and gave him a special medicine as an award. And told him if he took the medicine on August 15</a:t>
            </a:r>
            <a:r>
              <a:rPr lang="en-US" baseline="30000" dirty="0" smtClean="0"/>
              <a:t>th</a:t>
            </a:r>
            <a:r>
              <a:rPr lang="en-US" dirty="0" smtClean="0"/>
              <a:t> with his wife-Chang E, they could never die and be young forever.</a:t>
            </a:r>
            <a:endParaRPr lang="en-US" dirty="0"/>
          </a:p>
        </p:txBody>
      </p:sp>
      <p:pic>
        <p:nvPicPr>
          <p:cNvPr id="4" name="Picture 8" descr="2006910_d8eb10606792be0953d5f9d24215ff94"/>
          <p:cNvPicPr>
            <a:picLocks noChangeAspect="1" noChangeArrowheads="1"/>
          </p:cNvPicPr>
          <p:nvPr/>
        </p:nvPicPr>
        <p:blipFill>
          <a:blip r:embed="rId2" cstate="print"/>
          <a:srcRect/>
          <a:stretch>
            <a:fillRect/>
          </a:stretch>
        </p:blipFill>
        <p:spPr bwMode="auto">
          <a:xfrm>
            <a:off x="0" y="0"/>
            <a:ext cx="3624263"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628" y="71414"/>
            <a:ext cx="3686172" cy="796908"/>
          </a:xfrm>
        </p:spPr>
        <p:txBody>
          <a:bodyPr/>
          <a:lstStyle/>
          <a:p>
            <a:r>
              <a:rPr lang="en-US" dirty="0" smtClean="0"/>
              <a:t>Accident</a:t>
            </a:r>
            <a:endParaRPr lang="en-US" dirty="0"/>
          </a:p>
        </p:txBody>
      </p:sp>
      <p:sp>
        <p:nvSpPr>
          <p:cNvPr id="3" name="Content Placeholder 2"/>
          <p:cNvSpPr>
            <a:spLocks noGrp="1"/>
          </p:cNvSpPr>
          <p:nvPr>
            <p:ph idx="1"/>
          </p:nvPr>
        </p:nvSpPr>
        <p:spPr>
          <a:xfrm>
            <a:off x="4929190" y="1000108"/>
            <a:ext cx="4000528" cy="5643578"/>
          </a:xfrm>
        </p:spPr>
        <p:txBody>
          <a:bodyPr>
            <a:noAutofit/>
          </a:bodyPr>
          <a:lstStyle/>
          <a:p>
            <a:pPr marL="0" indent="0">
              <a:lnSpc>
                <a:spcPts val="3000"/>
              </a:lnSpc>
              <a:spcBef>
                <a:spcPts val="0"/>
              </a:spcBef>
              <a:buNone/>
            </a:pPr>
            <a:r>
              <a:rPr lang="en-US" altLang="zh-CN" sz="2500" dirty="0" smtClean="0">
                <a:ea typeface="宋体" pitchFamily="2" charset="-122"/>
              </a:rPr>
              <a:t>For some reason, a bad guy heard the news, he came to </a:t>
            </a:r>
            <a:r>
              <a:rPr lang="en-US" altLang="zh-CN" sz="2500" dirty="0" err="1" smtClean="0">
                <a:ea typeface="宋体" pitchFamily="2" charset="-122"/>
              </a:rPr>
              <a:t>Hou</a:t>
            </a:r>
            <a:r>
              <a:rPr lang="en-US" altLang="zh-CN" sz="2500" dirty="0" smtClean="0">
                <a:ea typeface="宋体" pitchFamily="2" charset="-122"/>
              </a:rPr>
              <a:t>-Yi’s house and try to steal the medicine. Unluckily, </a:t>
            </a:r>
            <a:r>
              <a:rPr lang="en-US" altLang="zh-CN" sz="2500" dirty="0" err="1" smtClean="0">
                <a:ea typeface="宋体" pitchFamily="2" charset="-122"/>
              </a:rPr>
              <a:t>Hou</a:t>
            </a:r>
            <a:r>
              <a:rPr lang="en-US" altLang="zh-CN" sz="2500" dirty="0" smtClean="0">
                <a:ea typeface="宋体" pitchFamily="2" charset="-122"/>
              </a:rPr>
              <a:t>-Yi was out at that time, so he force Chang-E to give him the medicine. In order to hide the medicine, Chang-E put the pill into her mouth, but that made her flew up. In order to be close to </a:t>
            </a:r>
            <a:r>
              <a:rPr lang="en-US" altLang="zh-CN" sz="2500" dirty="0" err="1" smtClean="0">
                <a:ea typeface="宋体" pitchFamily="2" charset="-122"/>
              </a:rPr>
              <a:t>Hou</a:t>
            </a:r>
            <a:r>
              <a:rPr lang="en-US" altLang="zh-CN" sz="2500" dirty="0" smtClean="0">
                <a:ea typeface="宋体" pitchFamily="2" charset="-122"/>
              </a:rPr>
              <a:t>-Yi, she decided to fly to the moon, rather than back to the heaven world.</a:t>
            </a:r>
            <a:endParaRPr lang="en-US" sz="2500" dirty="0" smtClean="0"/>
          </a:p>
          <a:p>
            <a:pPr marL="0" indent="0">
              <a:lnSpc>
                <a:spcPts val="3000"/>
              </a:lnSpc>
              <a:spcBef>
                <a:spcPts val="0"/>
              </a:spcBef>
              <a:buNone/>
            </a:pPr>
            <a:endParaRPr lang="en-US" sz="2500" dirty="0"/>
          </a:p>
        </p:txBody>
      </p:sp>
      <p:pic>
        <p:nvPicPr>
          <p:cNvPr id="4" name="Picture 4" descr="Change_and_jade_rabbit_-_china"/>
          <p:cNvPicPr>
            <a:picLocks noChangeAspect="1" noChangeArrowheads="1"/>
          </p:cNvPicPr>
          <p:nvPr/>
        </p:nvPicPr>
        <p:blipFill>
          <a:blip r:embed="rId2" cstate="print"/>
          <a:srcRect/>
          <a:stretch>
            <a:fillRect/>
          </a:stretch>
        </p:blipFill>
        <p:spPr bwMode="auto">
          <a:xfrm>
            <a:off x="0" y="0"/>
            <a:ext cx="4741863"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29058" y="357166"/>
            <a:ext cx="2786082" cy="78581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Miss Chang-E</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3500430" y="1571612"/>
            <a:ext cx="5429288" cy="5000660"/>
          </a:xfrm>
        </p:spPr>
        <p:txBody>
          <a:bodyPr>
            <a:noAutofit/>
          </a:bodyPr>
          <a:lstStyle/>
          <a:p>
            <a:pPr marL="0" indent="0">
              <a:lnSpc>
                <a:spcPts val="3000"/>
              </a:lnSpc>
              <a:spcBef>
                <a:spcPts val="0"/>
              </a:spcBef>
              <a:buNone/>
            </a:pPr>
            <a:r>
              <a:rPr lang="en-US" sz="2800" dirty="0" smtClean="0"/>
              <a:t>When </a:t>
            </a:r>
            <a:r>
              <a:rPr lang="en-US" sz="2800" dirty="0" err="1" smtClean="0"/>
              <a:t>Hou</a:t>
            </a:r>
            <a:r>
              <a:rPr lang="en-US" sz="2800" dirty="0"/>
              <a:t> </a:t>
            </a:r>
            <a:r>
              <a:rPr lang="en-US" sz="2800" dirty="0" smtClean="0"/>
              <a:t>Yi came back and heard what happened to his wife, he was very sad, he found that evening the moon is very bright, so he took out Chang E’s favorite cakes that look like the round moon on the table in the yard to remember his wife, and then he found a shade of a his wife in the moon, so at this time of the year, </a:t>
            </a:r>
            <a:r>
              <a:rPr lang="en-US" sz="2800" dirty="0" err="1" smtClean="0"/>
              <a:t>Hou</a:t>
            </a:r>
            <a:r>
              <a:rPr lang="en-US" sz="2800" dirty="0" smtClean="0"/>
              <a:t> Yi would put lots of fruit and </a:t>
            </a:r>
            <a:r>
              <a:rPr lang="en-US" sz="2800" dirty="0" err="1" smtClean="0"/>
              <a:t>mooncakes</a:t>
            </a:r>
            <a:r>
              <a:rPr lang="en-US" sz="2800" dirty="0" smtClean="0"/>
              <a:t> that Chang E liked to eat outside to think of his wife.</a:t>
            </a:r>
            <a:endParaRPr lang="en-US" sz="2800" dirty="0"/>
          </a:p>
        </p:txBody>
      </p:sp>
      <p:pic>
        <p:nvPicPr>
          <p:cNvPr id="6" name="Picture 4" descr="2006831214614974"/>
          <p:cNvPicPr>
            <a:picLocks noChangeAspect="1" noChangeArrowheads="1"/>
          </p:cNvPicPr>
          <p:nvPr/>
        </p:nvPicPr>
        <p:blipFill>
          <a:blip r:embed="rId2" cstate="print"/>
          <a:srcRect/>
          <a:stretch>
            <a:fillRect/>
          </a:stretch>
        </p:blipFill>
        <p:spPr bwMode="auto">
          <a:xfrm>
            <a:off x="-32" y="-9282"/>
            <a:ext cx="3357586" cy="3857652"/>
          </a:xfrm>
          <a:prstGeom prst="rect">
            <a:avLst/>
          </a:prstGeom>
          <a:noFill/>
        </p:spPr>
      </p:pic>
      <p:pic>
        <p:nvPicPr>
          <p:cNvPr id="7" name="Picture 7"/>
          <p:cNvPicPr>
            <a:picLocks noChangeAspect="1" noChangeArrowheads="1"/>
          </p:cNvPicPr>
          <p:nvPr/>
        </p:nvPicPr>
        <p:blipFill>
          <a:blip r:embed="rId3" cstate="print"/>
          <a:srcRect/>
          <a:stretch>
            <a:fillRect/>
          </a:stretch>
        </p:blipFill>
        <p:spPr bwMode="auto">
          <a:xfrm>
            <a:off x="7403442" y="0"/>
            <a:ext cx="1740558" cy="1571612"/>
          </a:xfrm>
          <a:prstGeom prst="rect">
            <a:avLst/>
          </a:prstGeom>
          <a:noFill/>
          <a:ln w="9525">
            <a:noFill/>
            <a:miter lim="800000"/>
            <a:headEnd/>
            <a:tailEnd/>
          </a:ln>
          <a:effectLst/>
        </p:spPr>
      </p:pic>
      <p:pic>
        <p:nvPicPr>
          <p:cNvPr id="17" name="Picture 12" descr="xinsimple_4020902161633831142943"/>
          <p:cNvPicPr>
            <a:picLocks noChangeAspect="1" noChangeArrowheads="1"/>
          </p:cNvPicPr>
          <p:nvPr/>
        </p:nvPicPr>
        <p:blipFill>
          <a:blip r:embed="rId4" cstate="print"/>
          <a:srcRect l="13184" t="62500"/>
          <a:stretch>
            <a:fillRect/>
          </a:stretch>
        </p:blipFill>
        <p:spPr bwMode="auto">
          <a:xfrm>
            <a:off x="0" y="3857628"/>
            <a:ext cx="3357554" cy="3000372"/>
          </a:xfrm>
          <a:prstGeom prst="rect">
            <a:avLst/>
          </a:prstGeom>
          <a:noFill/>
        </p:spPr>
      </p:pic>
      <p:grpSp>
        <p:nvGrpSpPr>
          <p:cNvPr id="9" name="Group 6"/>
          <p:cNvGrpSpPr>
            <a:grpSpLocks/>
          </p:cNvGrpSpPr>
          <p:nvPr/>
        </p:nvGrpSpPr>
        <p:grpSpPr bwMode="auto">
          <a:xfrm>
            <a:off x="1857356" y="5429264"/>
            <a:ext cx="928694" cy="928694"/>
            <a:chOff x="480" y="1680"/>
            <a:chExt cx="1231" cy="1518"/>
          </a:xfrm>
        </p:grpSpPr>
        <p:grpSp>
          <p:nvGrpSpPr>
            <p:cNvPr id="11" name="Group 7"/>
            <p:cNvGrpSpPr>
              <a:grpSpLocks/>
            </p:cNvGrpSpPr>
            <p:nvPr/>
          </p:nvGrpSpPr>
          <p:grpSpPr bwMode="auto">
            <a:xfrm>
              <a:off x="480" y="1871"/>
              <a:ext cx="1140" cy="1327"/>
              <a:chOff x="480" y="1728"/>
              <a:chExt cx="1269" cy="1478"/>
            </a:xfrm>
          </p:grpSpPr>
          <p:pic>
            <p:nvPicPr>
              <p:cNvPr id="15" name="Picture 8" descr="F:\PFiles\MSOffice\Clipart\standard\stddir3\FD00458_.wmf"/>
              <p:cNvPicPr>
                <a:picLocks noChangeAspect="1" noChangeArrowheads="1"/>
              </p:cNvPicPr>
              <p:nvPr/>
            </p:nvPicPr>
            <p:blipFill>
              <a:blip r:embed="rId5" cstate="print"/>
              <a:srcRect/>
              <a:stretch>
                <a:fillRect/>
              </a:stretch>
            </p:blipFill>
            <p:spPr bwMode="auto">
              <a:xfrm>
                <a:off x="576" y="2224"/>
                <a:ext cx="1173" cy="982"/>
              </a:xfrm>
              <a:prstGeom prst="rect">
                <a:avLst/>
              </a:prstGeom>
              <a:noFill/>
            </p:spPr>
          </p:pic>
          <p:pic>
            <p:nvPicPr>
              <p:cNvPr id="16" name="Picture 9" descr="D:\Program Files\Microsoft Office\Clipart\Pub60Cor\FD00459_.wmf"/>
              <p:cNvPicPr>
                <a:picLocks noChangeAspect="1" noChangeArrowheads="1"/>
              </p:cNvPicPr>
              <p:nvPr/>
            </p:nvPicPr>
            <p:blipFill>
              <a:blip r:embed="rId6" cstate="print"/>
              <a:srcRect/>
              <a:stretch>
                <a:fillRect/>
              </a:stretch>
            </p:blipFill>
            <p:spPr bwMode="auto">
              <a:xfrm>
                <a:off x="480" y="1728"/>
                <a:ext cx="747" cy="1322"/>
              </a:xfrm>
              <a:prstGeom prst="rect">
                <a:avLst/>
              </a:prstGeom>
              <a:noFill/>
            </p:spPr>
          </p:pic>
        </p:grpSp>
        <p:grpSp>
          <p:nvGrpSpPr>
            <p:cNvPr id="12" name="Group 10"/>
            <p:cNvGrpSpPr>
              <a:grpSpLocks/>
            </p:cNvGrpSpPr>
            <p:nvPr/>
          </p:nvGrpSpPr>
          <p:grpSpPr bwMode="auto">
            <a:xfrm>
              <a:off x="675" y="1680"/>
              <a:ext cx="1036" cy="1041"/>
              <a:chOff x="627" y="1680"/>
              <a:chExt cx="1036" cy="1041"/>
            </a:xfrm>
          </p:grpSpPr>
          <p:pic>
            <p:nvPicPr>
              <p:cNvPr id="13" name="Picture 11" descr="D:\Program Files\Microsoft Office\Clipart\Pub60Cor\FD00419_.wmf"/>
              <p:cNvPicPr>
                <a:picLocks noChangeAspect="1" noChangeArrowheads="1"/>
              </p:cNvPicPr>
              <p:nvPr/>
            </p:nvPicPr>
            <p:blipFill>
              <a:blip r:embed="rId7" cstate="print"/>
              <a:srcRect/>
              <a:stretch>
                <a:fillRect/>
              </a:stretch>
            </p:blipFill>
            <p:spPr bwMode="auto">
              <a:xfrm>
                <a:off x="627" y="1680"/>
                <a:ext cx="840" cy="1041"/>
              </a:xfrm>
              <a:prstGeom prst="rect">
                <a:avLst/>
              </a:prstGeom>
              <a:noFill/>
            </p:spPr>
          </p:pic>
          <p:pic>
            <p:nvPicPr>
              <p:cNvPr id="14" name="Picture 12" descr="D:\Program Files\Microsoft Office\Clipart\Pub60Cor\FD00369_.wmf"/>
              <p:cNvPicPr>
                <a:picLocks noChangeAspect="1" noChangeArrowheads="1"/>
              </p:cNvPicPr>
              <p:nvPr/>
            </p:nvPicPr>
            <p:blipFill>
              <a:blip r:embed="rId8" cstate="print"/>
              <a:srcRect/>
              <a:stretch>
                <a:fillRect/>
              </a:stretch>
            </p:blipFill>
            <p:spPr bwMode="auto">
              <a:xfrm>
                <a:off x="1211" y="1920"/>
                <a:ext cx="452" cy="699"/>
              </a:xfrm>
              <a:prstGeom prst="rect">
                <a:avLst/>
              </a:prstGeom>
              <a:noFill/>
            </p:spPr>
          </p:pic>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80915162246.jpg"/>
          <p:cNvPicPr>
            <a:picLocks noChangeAspect="1"/>
          </p:cNvPicPr>
          <p:nvPr/>
        </p:nvPicPr>
        <p:blipFill>
          <a:blip r:embed="rId2" cstate="print"/>
          <a:stretch>
            <a:fillRect/>
          </a:stretch>
        </p:blipFill>
        <p:spPr>
          <a:xfrm>
            <a:off x="5429256" y="0"/>
            <a:ext cx="3714744" cy="2786058"/>
          </a:xfrm>
          <a:prstGeom prst="rect">
            <a:avLst/>
          </a:prstGeom>
        </p:spPr>
      </p:pic>
      <p:pic>
        <p:nvPicPr>
          <p:cNvPr id="5" name="Picture 7" descr="1914453592B"/>
          <p:cNvPicPr>
            <a:picLocks noChangeAspect="1" noChangeArrowheads="1"/>
          </p:cNvPicPr>
          <p:nvPr/>
        </p:nvPicPr>
        <p:blipFill>
          <a:blip r:embed="rId3" cstate="print"/>
          <a:srcRect/>
          <a:stretch>
            <a:fillRect/>
          </a:stretch>
        </p:blipFill>
        <p:spPr bwMode="auto">
          <a:xfrm>
            <a:off x="6286512" y="2786058"/>
            <a:ext cx="2857488" cy="4071943"/>
          </a:xfrm>
          <a:prstGeom prst="rect">
            <a:avLst/>
          </a:prstGeom>
          <a:noFill/>
        </p:spPr>
      </p:pic>
      <p:pic>
        <p:nvPicPr>
          <p:cNvPr id="6" name="Picture 5" descr="DSCN1138.jpg"/>
          <p:cNvPicPr>
            <a:picLocks noChangeAspect="1"/>
          </p:cNvPicPr>
          <p:nvPr/>
        </p:nvPicPr>
        <p:blipFill>
          <a:blip r:embed="rId4" cstate="print"/>
          <a:stretch>
            <a:fillRect/>
          </a:stretch>
        </p:blipFill>
        <p:spPr>
          <a:xfrm>
            <a:off x="0" y="0"/>
            <a:ext cx="3714744" cy="2786058"/>
          </a:xfrm>
          <a:prstGeom prst="rect">
            <a:avLst/>
          </a:prstGeom>
        </p:spPr>
      </p:pic>
      <p:pic>
        <p:nvPicPr>
          <p:cNvPr id="7" name="Picture 6" descr="20080910104529.jpg"/>
          <p:cNvPicPr>
            <a:picLocks noChangeAspect="1"/>
          </p:cNvPicPr>
          <p:nvPr/>
        </p:nvPicPr>
        <p:blipFill>
          <a:blip r:embed="rId5" cstate="print"/>
          <a:stretch>
            <a:fillRect/>
          </a:stretch>
        </p:blipFill>
        <p:spPr>
          <a:xfrm>
            <a:off x="-27318" y="2786058"/>
            <a:ext cx="3241996" cy="4071966"/>
          </a:xfrm>
          <a:prstGeom prst="rect">
            <a:avLst/>
          </a:prstGeom>
        </p:spPr>
      </p:pic>
      <p:pic>
        <p:nvPicPr>
          <p:cNvPr id="8" name="Picture 4" descr="http://www.sjsck.cn/mobile/pic/200905/200952803912726.jpg"/>
          <p:cNvPicPr>
            <a:picLocks noChangeAspect="1" noChangeArrowheads="1"/>
          </p:cNvPicPr>
          <p:nvPr/>
        </p:nvPicPr>
        <p:blipFill>
          <a:blip r:embed="rId6" cstate="print"/>
          <a:srcRect/>
          <a:stretch>
            <a:fillRect/>
          </a:stretch>
        </p:blipFill>
        <p:spPr bwMode="auto">
          <a:xfrm>
            <a:off x="3214677" y="2786058"/>
            <a:ext cx="3053955" cy="4071942"/>
          </a:xfrm>
          <a:prstGeom prst="rect">
            <a:avLst/>
          </a:prstGeom>
          <a:noFill/>
        </p:spPr>
      </p:pic>
      <p:sp>
        <p:nvSpPr>
          <p:cNvPr id="9" name="TextBox 8"/>
          <p:cNvSpPr txBox="1"/>
          <p:nvPr/>
        </p:nvSpPr>
        <p:spPr>
          <a:xfrm>
            <a:off x="3571868" y="571480"/>
            <a:ext cx="2000264" cy="113877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Chang E</a:t>
            </a:r>
          </a:p>
          <a:p>
            <a:pPr algn="ctr"/>
            <a:r>
              <a:rPr lang="zh-CN" altLang="en-US"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嫦娥</a:t>
            </a:r>
            <a:endParaRPr lang="zh-CN" altLang="en-US"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Chang E  </a:t>
            </a:r>
            <a:r>
              <a:rPr lang="zh-CN" altLang="en-US" b="1" dirty="0" smtClean="0"/>
              <a:t>嫦娥</a:t>
            </a:r>
            <a:endParaRPr lang="en-US" b="1" dirty="0"/>
          </a:p>
        </p:txBody>
      </p:sp>
      <p:sp>
        <p:nvSpPr>
          <p:cNvPr id="3" name="Content Placeholder 2"/>
          <p:cNvSpPr>
            <a:spLocks noGrp="1"/>
          </p:cNvSpPr>
          <p:nvPr>
            <p:ph idx="1"/>
          </p:nvPr>
        </p:nvSpPr>
        <p:spPr/>
        <p:txBody>
          <a:bodyPr/>
          <a:lstStyle/>
          <a:p>
            <a:endParaRPr lang="en-US" dirty="0"/>
          </a:p>
        </p:txBody>
      </p:sp>
      <p:pic>
        <p:nvPicPr>
          <p:cNvPr id="4" name="Picture 15" descr="untitled"/>
          <p:cNvPicPr>
            <a:picLocks noChangeAspect="1" noChangeArrowheads="1"/>
          </p:cNvPicPr>
          <p:nvPr/>
        </p:nvPicPr>
        <p:blipFill>
          <a:blip r:embed="rId2" cstate="print"/>
          <a:srcRect t="3461" r="3199" b="4230"/>
          <a:stretch>
            <a:fillRect/>
          </a:stretch>
        </p:blipFill>
        <p:spPr bwMode="auto">
          <a:xfrm>
            <a:off x="428596" y="1571612"/>
            <a:ext cx="3843334" cy="4572032"/>
          </a:xfrm>
          <a:prstGeom prst="rect">
            <a:avLst/>
          </a:prstGeom>
          <a:noFill/>
        </p:spPr>
      </p:pic>
      <p:pic>
        <p:nvPicPr>
          <p:cNvPr id="8" name="Picture 4" descr="i"/>
          <p:cNvPicPr>
            <a:picLocks noChangeAspect="1" noChangeArrowheads="1"/>
          </p:cNvPicPr>
          <p:nvPr/>
        </p:nvPicPr>
        <p:blipFill>
          <a:blip r:embed="rId3" cstate="print"/>
          <a:srcRect l="6780" t="2885" r="8474" b="1922"/>
          <a:stretch>
            <a:fillRect/>
          </a:stretch>
        </p:blipFill>
        <p:spPr bwMode="auto">
          <a:xfrm>
            <a:off x="4929190" y="1571612"/>
            <a:ext cx="3786214" cy="4572032"/>
          </a:xfrm>
          <a:prstGeom prst="rect">
            <a:avLst/>
          </a:prstGeom>
          <a:noFill/>
        </p:spPr>
      </p:pic>
      <p:sp>
        <p:nvSpPr>
          <p:cNvPr id="6" name="Rectangle 2"/>
          <p:cNvSpPr>
            <a:spLocks noChangeArrowheads="1"/>
          </p:cNvSpPr>
          <p:nvPr/>
        </p:nvSpPr>
        <p:spPr bwMode="auto">
          <a:xfrm>
            <a:off x="0" y="5429250"/>
            <a:ext cx="1643063" cy="1077913"/>
          </a:xfrm>
          <a:prstGeom prst="rect">
            <a:avLst/>
          </a:prstGeom>
          <a:noFill/>
          <a:ln w="9525">
            <a:noFill/>
            <a:miter lim="800000"/>
            <a:headEnd/>
            <a:tailEnd/>
          </a:ln>
        </p:spPr>
        <p:txBody>
          <a:bodyPr>
            <a:spAutoFit/>
          </a:bodyPr>
          <a:lstStyle/>
          <a:p>
            <a:r>
              <a:rPr lang="en-GB" sz="1600" u="sng" dirty="0">
                <a:hlinkClick r:id="rId4"/>
              </a:rPr>
              <a:t>http://www.youtube.com/watch?v=dsU2l1StNoI&amp;feature=related</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764" name="Picture 4"/>
          <p:cNvPicPr>
            <a:picLocks noChangeAspect="1" noChangeArrowheads="1"/>
          </p:cNvPicPr>
          <p:nvPr/>
        </p:nvPicPr>
        <p:blipFill>
          <a:blip r:embed="rId3" cstate="print"/>
          <a:srcRect/>
          <a:stretch>
            <a:fillRect/>
          </a:stretch>
        </p:blipFill>
        <p:spPr bwMode="auto">
          <a:xfrm>
            <a:off x="0" y="5143512"/>
            <a:ext cx="2214546" cy="1714488"/>
          </a:xfrm>
          <a:prstGeom prst="rect">
            <a:avLst/>
          </a:prstGeom>
          <a:noFill/>
          <a:ln w="9525">
            <a:noFill/>
            <a:miter lim="800000"/>
            <a:headEnd/>
            <a:tailEnd/>
          </a:ln>
          <a:effectLst/>
        </p:spPr>
      </p:pic>
      <p:pic>
        <p:nvPicPr>
          <p:cNvPr id="117773" name="Picture 13" descr="zhongqiuji-45"/>
          <p:cNvPicPr>
            <a:picLocks noChangeAspect="1" noChangeArrowheads="1" noCrop="1"/>
          </p:cNvPicPr>
          <p:nvPr/>
        </p:nvPicPr>
        <p:blipFill>
          <a:blip r:embed="rId4" cstate="print"/>
          <a:srcRect/>
          <a:stretch>
            <a:fillRect/>
          </a:stretch>
        </p:blipFill>
        <p:spPr bwMode="auto">
          <a:xfrm>
            <a:off x="7072330" y="0"/>
            <a:ext cx="2071670" cy="2071670"/>
          </a:xfrm>
          <a:prstGeom prst="rect">
            <a:avLst/>
          </a:prstGeom>
          <a:noFill/>
        </p:spPr>
      </p:pic>
      <p:pic>
        <p:nvPicPr>
          <p:cNvPr id="117774" name="Picture 14" descr="975910276"/>
          <p:cNvPicPr>
            <a:picLocks noChangeAspect="1" noChangeArrowheads="1" noCrop="1"/>
          </p:cNvPicPr>
          <p:nvPr/>
        </p:nvPicPr>
        <p:blipFill>
          <a:blip r:embed="rId5" cstate="print"/>
          <a:srcRect/>
          <a:stretch>
            <a:fillRect/>
          </a:stretch>
        </p:blipFill>
        <p:spPr bwMode="auto">
          <a:xfrm>
            <a:off x="7035369" y="4819657"/>
            <a:ext cx="2108631" cy="2038343"/>
          </a:xfrm>
          <a:prstGeom prst="rect">
            <a:avLst/>
          </a:prstGeom>
          <a:noFill/>
        </p:spPr>
      </p:pic>
      <p:sp>
        <p:nvSpPr>
          <p:cNvPr id="117775" name="Text Box 15"/>
          <p:cNvSpPr txBox="1">
            <a:spLocks noChangeArrowheads="1"/>
          </p:cNvSpPr>
          <p:nvPr/>
        </p:nvSpPr>
        <p:spPr bwMode="auto">
          <a:xfrm>
            <a:off x="2571736" y="5114710"/>
            <a:ext cx="3962400" cy="1600438"/>
          </a:xfrm>
          <a:prstGeom prst="rect">
            <a:avLst/>
          </a:prstGeom>
          <a:noFill/>
          <a:ln w="9525">
            <a:solidFill>
              <a:srgbClr val="FF33CC"/>
            </a:solidFill>
            <a:miter lim="800000"/>
            <a:headEnd/>
            <a:tailEnd/>
          </a:ln>
          <a:effectLst/>
        </p:spPr>
        <p:txBody>
          <a:bodyPr wrap="square">
            <a:spAutoFit/>
          </a:bodyPr>
          <a:lstStyle/>
          <a:p>
            <a:pPr algn="l">
              <a:spcBef>
                <a:spcPct val="50000"/>
              </a:spcBef>
            </a:pPr>
            <a:r>
              <a:rPr lang="en-US" sz="2450" dirty="0"/>
              <a:t>When a lover asks another about “How much do you love?”, the other may answer “The moon knows about it”.</a:t>
            </a:r>
          </a:p>
        </p:txBody>
      </p:sp>
      <p:sp>
        <p:nvSpPr>
          <p:cNvPr id="117776" name="Text Box 16"/>
          <p:cNvSpPr txBox="1">
            <a:spLocks noChangeArrowheads="1"/>
          </p:cNvSpPr>
          <p:nvPr/>
        </p:nvSpPr>
        <p:spPr bwMode="auto">
          <a:xfrm>
            <a:off x="1428728" y="214290"/>
            <a:ext cx="5286412" cy="523220"/>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Another Chinese Valentine Day</a:t>
            </a:r>
          </a:p>
        </p:txBody>
      </p:sp>
      <p:sp>
        <p:nvSpPr>
          <p:cNvPr id="10" name="Rectangle 6"/>
          <p:cNvSpPr>
            <a:spLocks noChangeArrowheads="1"/>
          </p:cNvSpPr>
          <p:nvPr/>
        </p:nvSpPr>
        <p:spPr bwMode="auto">
          <a:xfrm>
            <a:off x="142844" y="772239"/>
            <a:ext cx="6715172" cy="4239622"/>
          </a:xfrm>
          <a:prstGeom prst="rect">
            <a:avLst/>
          </a:prstGeom>
          <a:noFill/>
          <a:ln w="9525">
            <a:noFill/>
            <a:miter lim="800000"/>
            <a:headEnd/>
            <a:tailEnd/>
          </a:ln>
          <a:effectLst/>
        </p:spPr>
        <p:txBody>
          <a:bodyPr wrap="square">
            <a:spAutoFit/>
          </a:bodyPr>
          <a:lstStyle/>
          <a:p>
            <a:pPr algn="l">
              <a:spcBef>
                <a:spcPct val="50000"/>
              </a:spcBef>
            </a:pPr>
            <a:r>
              <a:rPr lang="en-US" sz="2450" dirty="0" smtClean="0"/>
              <a:t>Another story says that the Moon God is an old man, called </a:t>
            </a:r>
            <a:r>
              <a:rPr lang="en-US" altLang="zh-CN" sz="2450" dirty="0" err="1" smtClean="0">
                <a:ea typeface="宋体" pitchFamily="2" charset="-122"/>
              </a:rPr>
              <a:t>Yue-Laor</a:t>
            </a:r>
            <a:r>
              <a:rPr lang="en-US" altLang="zh-CN" sz="2450" dirty="0" smtClean="0">
                <a:ea typeface="宋体" pitchFamily="2" charset="-122"/>
              </a:rPr>
              <a:t> (</a:t>
            </a:r>
            <a:r>
              <a:rPr lang="zh-CN" altLang="en-US" sz="2450" dirty="0" smtClean="0">
                <a:ea typeface="宋体" pitchFamily="2" charset="-122"/>
              </a:rPr>
              <a:t>月佬</a:t>
            </a:r>
            <a:r>
              <a:rPr lang="en-US" altLang="zh-CN" sz="2450" dirty="0" smtClean="0">
                <a:ea typeface="宋体" pitchFamily="2" charset="-122"/>
              </a:rPr>
              <a:t>)</a:t>
            </a:r>
            <a:r>
              <a:rPr lang="en-US" sz="2450" dirty="0" smtClean="0"/>
              <a:t> who is a match-maker. He ties a red thread between a man and a woman to make them a couple, even before they were born. </a:t>
            </a:r>
            <a:endParaRPr lang="en-US" sz="2450" dirty="0"/>
          </a:p>
          <a:p>
            <a:pPr algn="l">
              <a:spcBef>
                <a:spcPct val="50000"/>
              </a:spcBef>
            </a:pPr>
            <a:r>
              <a:rPr lang="en-US" sz="2450" dirty="0"/>
              <a:t>Therefore, youth would like to do a worship ceremony on the festival day to wish the</a:t>
            </a:r>
            <a:r>
              <a:rPr lang="en-US" altLang="zh-CN" sz="2450" dirty="0">
                <a:ea typeface="宋体" pitchFamily="2" charset="-122"/>
              </a:rPr>
              <a:t> </a:t>
            </a:r>
            <a:r>
              <a:rPr lang="en-US" altLang="zh-CN" sz="2450" dirty="0" err="1">
                <a:ea typeface="宋体" pitchFamily="2" charset="-122"/>
              </a:rPr>
              <a:t>Yue-Laor</a:t>
            </a:r>
            <a:r>
              <a:rPr lang="en-US" sz="2450" dirty="0"/>
              <a:t> could arrange the best marriage partners for them. </a:t>
            </a:r>
          </a:p>
          <a:p>
            <a:pPr algn="l">
              <a:spcBef>
                <a:spcPct val="50000"/>
              </a:spcBef>
            </a:pPr>
            <a:r>
              <a:rPr lang="en-US" sz="2450" dirty="0"/>
              <a:t>Girls may also beg Chang-E to make them also so beautiful.</a:t>
            </a:r>
          </a:p>
        </p:txBody>
      </p:sp>
      <p:pic>
        <p:nvPicPr>
          <p:cNvPr id="11" name="Picture 6" descr="re061008012"/>
          <p:cNvPicPr>
            <a:picLocks noChangeAspect="1" noChangeArrowheads="1"/>
          </p:cNvPicPr>
          <p:nvPr/>
        </p:nvPicPr>
        <p:blipFill>
          <a:blip r:embed="rId6" cstate="print"/>
          <a:srcRect l="14803" t="7254" r="12828" b="5695"/>
          <a:stretch>
            <a:fillRect/>
          </a:stretch>
        </p:blipFill>
        <p:spPr bwMode="auto">
          <a:xfrm>
            <a:off x="7000860" y="2285992"/>
            <a:ext cx="2143140" cy="1896354"/>
          </a:xfrm>
          <a:prstGeom prst="rect">
            <a:avLst/>
          </a:prstGeom>
          <a:noFill/>
        </p:spPr>
      </p:pic>
      <p:pic>
        <p:nvPicPr>
          <p:cNvPr id="12" name="Picture 4" descr="20070919170443631"/>
          <p:cNvPicPr>
            <a:picLocks noChangeAspect="1" noChangeArrowheads="1" noCrop="1"/>
          </p:cNvPicPr>
          <p:nvPr/>
        </p:nvPicPr>
        <p:blipFill>
          <a:blip r:embed="rId7" cstate="print"/>
          <a:srcRect/>
          <a:stretch>
            <a:fillRect/>
          </a:stretch>
        </p:blipFill>
        <p:spPr bwMode="auto">
          <a:xfrm>
            <a:off x="0" y="0"/>
            <a:ext cx="857224" cy="85722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429125" y="609600"/>
            <a:ext cx="4029075" cy="1143000"/>
          </a:xfrm>
        </p:spPr>
        <p:txBody>
          <a:bodyPr/>
          <a:lstStyle/>
          <a:p>
            <a:r>
              <a:rPr lang="en-US" smtClean="0"/>
              <a:t>Three Keywords</a:t>
            </a:r>
          </a:p>
        </p:txBody>
      </p:sp>
      <p:sp>
        <p:nvSpPr>
          <p:cNvPr id="7171" name="Content Placeholder 2"/>
          <p:cNvSpPr>
            <a:spLocks noGrp="1"/>
          </p:cNvSpPr>
          <p:nvPr>
            <p:ph idx="1"/>
          </p:nvPr>
        </p:nvSpPr>
        <p:spPr>
          <a:xfrm>
            <a:off x="3929063" y="1981200"/>
            <a:ext cx="4857750" cy="4114800"/>
          </a:xfrm>
        </p:spPr>
        <p:txBody>
          <a:bodyPr/>
          <a:lstStyle/>
          <a:p>
            <a:r>
              <a:rPr lang="ja-JP" altLang="en-US" smtClean="0"/>
              <a:t>满月 </a:t>
            </a:r>
            <a:r>
              <a:rPr lang="en-US" smtClean="0"/>
              <a:t>mǎn yùe (full moon)</a:t>
            </a:r>
          </a:p>
          <a:p>
            <a:endParaRPr lang="en-US" smtClean="0"/>
          </a:p>
          <a:p>
            <a:r>
              <a:rPr lang="ja-JP" altLang="en-US" smtClean="0"/>
              <a:t>团圆 </a:t>
            </a:r>
            <a:r>
              <a:rPr lang="en-US" smtClean="0"/>
              <a:t>tuán yuán (family reunion)</a:t>
            </a:r>
          </a:p>
          <a:p>
            <a:endParaRPr lang="en-US" smtClean="0"/>
          </a:p>
          <a:p>
            <a:r>
              <a:rPr lang="ja-JP" altLang="en-US" smtClean="0"/>
              <a:t>嫦娥 </a:t>
            </a:r>
            <a:r>
              <a:rPr lang="en-US" smtClean="0"/>
              <a:t>cháng é (goddess on the moon)</a:t>
            </a:r>
          </a:p>
        </p:txBody>
      </p:sp>
      <p:pic>
        <p:nvPicPr>
          <p:cNvPr id="7172" name="Picture 2" descr="chang er"/>
          <p:cNvPicPr>
            <a:picLocks noChangeAspect="1" noChangeArrowheads="1"/>
          </p:cNvPicPr>
          <p:nvPr/>
        </p:nvPicPr>
        <p:blipFill>
          <a:blip r:embed="rId2" cstate="print"/>
          <a:srcRect/>
          <a:stretch>
            <a:fillRect/>
          </a:stretch>
        </p:blipFill>
        <p:spPr bwMode="auto">
          <a:xfrm>
            <a:off x="357188" y="428625"/>
            <a:ext cx="3500437" cy="56292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mid-autumn-card-03.jpg"/>
          <p:cNvPicPr>
            <a:picLocks noChangeAspect="1"/>
          </p:cNvPicPr>
          <p:nvPr/>
        </p:nvPicPr>
        <p:blipFill>
          <a:blip r:embed="rId3" cstate="print"/>
          <a:stretch>
            <a:fillRect/>
          </a:stretch>
        </p:blipFill>
        <p:spPr>
          <a:xfrm>
            <a:off x="0" y="0"/>
            <a:ext cx="9144032" cy="6000792"/>
          </a:xfrm>
          <a:prstGeom prst="rect">
            <a:avLst/>
          </a:prstGeom>
        </p:spPr>
      </p:pic>
      <p:pic>
        <p:nvPicPr>
          <p:cNvPr id="5" name="Picture 2" descr="20070921031555326"/>
          <p:cNvPicPr>
            <a:picLocks noChangeAspect="1" noChangeArrowheads="1" noCrop="1"/>
          </p:cNvPicPr>
          <p:nvPr/>
        </p:nvPicPr>
        <p:blipFill>
          <a:blip r:embed="rId4" cstate="print"/>
          <a:srcRect/>
          <a:stretch>
            <a:fillRect/>
          </a:stretch>
        </p:blipFill>
        <p:spPr bwMode="auto">
          <a:xfrm>
            <a:off x="7503056" y="4572008"/>
            <a:ext cx="1640943" cy="1451996"/>
          </a:xfrm>
          <a:prstGeom prst="rect">
            <a:avLst/>
          </a:prstGeom>
          <a:noFill/>
        </p:spPr>
      </p:pic>
      <p:pic>
        <p:nvPicPr>
          <p:cNvPr id="6" name="Picture 5" descr="Untitled-2"/>
          <p:cNvPicPr>
            <a:picLocks noChangeAspect="1" noChangeArrowheads="1"/>
          </p:cNvPicPr>
          <p:nvPr/>
        </p:nvPicPr>
        <p:blipFill>
          <a:blip r:embed="rId5" cstate="print"/>
          <a:srcRect/>
          <a:stretch>
            <a:fillRect/>
          </a:stretch>
        </p:blipFill>
        <p:spPr bwMode="auto">
          <a:xfrm>
            <a:off x="0" y="6007100"/>
            <a:ext cx="9144000" cy="850900"/>
          </a:xfrm>
          <a:prstGeom prst="rect">
            <a:avLst/>
          </a:prstGeom>
          <a:noFill/>
        </p:spPr>
      </p:pic>
      <p:pic>
        <p:nvPicPr>
          <p:cNvPr id="8" name="Picture 7" descr="moon_cake.jpg"/>
          <p:cNvPicPr>
            <a:picLocks noChangeAspect="1"/>
          </p:cNvPicPr>
          <p:nvPr/>
        </p:nvPicPr>
        <p:blipFill>
          <a:blip r:embed="rId6" cstate="print"/>
          <a:srcRect l="3622" b="7645"/>
          <a:stretch>
            <a:fillRect/>
          </a:stretch>
        </p:blipFill>
        <p:spPr>
          <a:xfrm>
            <a:off x="0" y="4714884"/>
            <a:ext cx="1416357" cy="1288700"/>
          </a:xfrm>
          <a:prstGeom prst="rect">
            <a:avLst/>
          </a:prstGeom>
        </p:spPr>
      </p:pic>
      <p:sp>
        <p:nvSpPr>
          <p:cNvPr id="14" name="Title 13"/>
          <p:cNvSpPr>
            <a:spLocks noGrp="1"/>
          </p:cNvSpPr>
          <p:nvPr>
            <p:ph type="title"/>
          </p:nvPr>
        </p:nvSpPr>
        <p:spPr>
          <a:xfrm>
            <a:off x="4000496" y="2786058"/>
            <a:ext cx="2714644" cy="171451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CN" alt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楷体_GB2312" pitchFamily="49" charset="-122"/>
                <a:ea typeface="楷体_GB2312" pitchFamily="49" charset="-122"/>
              </a:rPr>
              <a:t>中秋节</a:t>
            </a:r>
            <a:endParaRPr lang="zh-CN" alt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84" y="357166"/>
            <a:ext cx="3929090" cy="2714644"/>
          </a:xfrm>
        </p:spPr>
        <p:txBody>
          <a:bodyPr/>
          <a:lstStyle/>
          <a:p>
            <a:pPr marL="0" indent="0">
              <a:lnSpc>
                <a:spcPts val="3200"/>
              </a:lnSpc>
              <a:spcBef>
                <a:spcPts val="0"/>
              </a:spcBef>
              <a:buFont typeface="Wingdings" pitchFamily="2" charset="2"/>
              <a:buChar char="v"/>
            </a:pPr>
            <a:r>
              <a:rPr lang="en-US" altLang="zh-CN" dirty="0" smtClean="0"/>
              <a:t>Before Mid-Autumn Day shops are full of people. People do a lot  of shopping, especially the moon-cakes, for families. </a:t>
            </a:r>
          </a:p>
          <a:p>
            <a:endParaRPr lang="en-US" dirty="0"/>
          </a:p>
        </p:txBody>
      </p:sp>
      <p:pic>
        <p:nvPicPr>
          <p:cNvPr id="4" name="Picture 13" descr="f"/>
          <p:cNvPicPr>
            <a:picLocks noChangeAspect="1" noChangeArrowheads="1"/>
          </p:cNvPicPr>
          <p:nvPr/>
        </p:nvPicPr>
        <p:blipFill>
          <a:blip r:embed="rId2" cstate="print"/>
          <a:srcRect/>
          <a:stretch>
            <a:fillRect/>
          </a:stretch>
        </p:blipFill>
        <p:spPr bwMode="auto">
          <a:xfrm>
            <a:off x="6286512" y="0"/>
            <a:ext cx="2857488" cy="2768192"/>
          </a:xfrm>
          <a:prstGeom prst="rect">
            <a:avLst/>
          </a:prstGeom>
          <a:noFill/>
        </p:spPr>
      </p:pic>
      <p:pic>
        <p:nvPicPr>
          <p:cNvPr id="6" name="Picture 5" descr="mid_autumn_mooncake_festival_chang_er.jpg"/>
          <p:cNvPicPr>
            <a:picLocks noChangeAspect="1"/>
          </p:cNvPicPr>
          <p:nvPr/>
        </p:nvPicPr>
        <p:blipFill>
          <a:blip r:embed="rId3" cstate="print"/>
          <a:stretch>
            <a:fillRect/>
          </a:stretch>
        </p:blipFill>
        <p:spPr>
          <a:xfrm>
            <a:off x="1" y="0"/>
            <a:ext cx="1928794" cy="3102205"/>
          </a:xfrm>
          <a:prstGeom prst="rect">
            <a:avLst/>
          </a:prstGeom>
        </p:spPr>
      </p:pic>
      <p:pic>
        <p:nvPicPr>
          <p:cNvPr id="8" name="Picture 7" descr="DSCN4205113_0000.jpg"/>
          <p:cNvPicPr>
            <a:picLocks noChangeAspect="1"/>
          </p:cNvPicPr>
          <p:nvPr/>
        </p:nvPicPr>
        <p:blipFill>
          <a:blip r:embed="rId4" cstate="print"/>
          <a:stretch>
            <a:fillRect/>
          </a:stretch>
        </p:blipFill>
        <p:spPr>
          <a:xfrm>
            <a:off x="0" y="3786190"/>
            <a:ext cx="4095747" cy="3071810"/>
          </a:xfrm>
          <a:prstGeom prst="rect">
            <a:avLst/>
          </a:prstGeom>
        </p:spPr>
      </p:pic>
      <p:pic>
        <p:nvPicPr>
          <p:cNvPr id="17410" name="Picture 2" descr="http://image.xmhuaren.com/2008/08/29/20080829103251320555.jpg"/>
          <p:cNvPicPr>
            <a:picLocks noChangeAspect="1" noChangeArrowheads="1"/>
          </p:cNvPicPr>
          <p:nvPr/>
        </p:nvPicPr>
        <p:blipFill>
          <a:blip r:embed="rId5" cstate="print"/>
          <a:srcRect/>
          <a:stretch>
            <a:fillRect/>
          </a:stretch>
        </p:blipFill>
        <p:spPr bwMode="auto">
          <a:xfrm>
            <a:off x="4714876" y="3713752"/>
            <a:ext cx="4429124" cy="3144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38" y="71414"/>
            <a:ext cx="6858048" cy="2185990"/>
          </a:xfrm>
        </p:spPr>
        <p:txBody>
          <a:bodyPr/>
          <a:lstStyle/>
          <a:p>
            <a:pPr>
              <a:buNone/>
            </a:pPr>
            <a:r>
              <a:rPr lang="en-US" altLang="zh-CN" dirty="0" smtClean="0"/>
              <a:t>   There are all kinds of moon-cakes in shops. People choose the expensive, fresh and nice moon-cakes for visiting their friends or for elderships.</a:t>
            </a:r>
          </a:p>
          <a:p>
            <a:pPr>
              <a:buNone/>
            </a:pPr>
            <a:endParaRPr lang="zh-CN" altLang="en-US" dirty="0"/>
          </a:p>
        </p:txBody>
      </p:sp>
      <p:pic>
        <p:nvPicPr>
          <p:cNvPr id="7" name="Picture 6" descr="big mooncake.jpg"/>
          <p:cNvPicPr>
            <a:picLocks noChangeAspect="1"/>
          </p:cNvPicPr>
          <p:nvPr/>
        </p:nvPicPr>
        <p:blipFill>
          <a:blip r:embed="rId2" cstate="print"/>
          <a:stretch>
            <a:fillRect/>
          </a:stretch>
        </p:blipFill>
        <p:spPr>
          <a:xfrm>
            <a:off x="0" y="2339530"/>
            <a:ext cx="3000364" cy="4518470"/>
          </a:xfrm>
          <a:prstGeom prst="rect">
            <a:avLst/>
          </a:prstGeom>
        </p:spPr>
      </p:pic>
      <p:pic>
        <p:nvPicPr>
          <p:cNvPr id="5124" name="Picture 4" descr="http://www.bgcs.cn/msbe/images/ms/1.gif"/>
          <p:cNvPicPr>
            <a:picLocks noChangeAspect="1" noChangeArrowheads="1"/>
          </p:cNvPicPr>
          <p:nvPr/>
        </p:nvPicPr>
        <p:blipFill>
          <a:blip r:embed="rId3" cstate="print"/>
          <a:srcRect l="12727" t="9546" r="10909" b="9999"/>
          <a:stretch>
            <a:fillRect/>
          </a:stretch>
        </p:blipFill>
        <p:spPr bwMode="auto">
          <a:xfrm>
            <a:off x="5143472" y="2643158"/>
            <a:ext cx="4000528" cy="4214842"/>
          </a:xfrm>
          <a:prstGeom prst="rect">
            <a:avLst/>
          </a:prstGeom>
          <a:noFill/>
        </p:spPr>
      </p:pic>
      <p:pic>
        <p:nvPicPr>
          <p:cNvPr id="5126" name="Picture 6" descr="http://qq.hao125.com/flashpic/7183.gif"/>
          <p:cNvPicPr>
            <a:picLocks noChangeAspect="1" noChangeArrowheads="1" noCrop="1"/>
          </p:cNvPicPr>
          <p:nvPr/>
        </p:nvPicPr>
        <p:blipFill>
          <a:blip r:embed="rId4" cstate="print"/>
          <a:srcRect/>
          <a:stretch>
            <a:fillRect/>
          </a:stretch>
        </p:blipFill>
        <p:spPr bwMode="auto">
          <a:xfrm>
            <a:off x="7924800" y="0"/>
            <a:ext cx="1219200" cy="1219201"/>
          </a:xfrm>
          <a:prstGeom prst="rect">
            <a:avLst/>
          </a:prstGeom>
          <a:noFill/>
        </p:spPr>
      </p:pic>
      <p:pic>
        <p:nvPicPr>
          <p:cNvPr id="5128" name="Picture 8" descr="http://www.llxjsj.gov.cn/UploadFiles/QQ/2009/4/200904041705563305.jpg"/>
          <p:cNvPicPr>
            <a:picLocks noChangeAspect="1" noChangeArrowheads="1"/>
          </p:cNvPicPr>
          <p:nvPr/>
        </p:nvPicPr>
        <p:blipFill>
          <a:blip r:embed="rId5" cstate="print"/>
          <a:srcRect/>
          <a:stretch>
            <a:fillRect/>
          </a:stretch>
        </p:blipFill>
        <p:spPr bwMode="auto">
          <a:xfrm>
            <a:off x="0" y="0"/>
            <a:ext cx="1219200" cy="121920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mooncake.jpg"/>
          <p:cNvPicPr>
            <a:picLocks noGrp="1" noChangeAspect="1"/>
          </p:cNvPicPr>
          <p:nvPr>
            <p:ph idx="4294967295"/>
          </p:nvPr>
        </p:nvPicPr>
        <p:blipFill>
          <a:blip r:embed="rId2" cstate="print"/>
          <a:stretch>
            <a:fillRect/>
          </a:stretch>
        </p:blipFill>
        <p:spPr>
          <a:xfrm>
            <a:off x="-1" y="3283083"/>
            <a:ext cx="4572001" cy="3574917"/>
          </a:xfrm>
        </p:spPr>
      </p:pic>
      <p:pic>
        <p:nvPicPr>
          <p:cNvPr id="5" name="Picture 4" descr="9a47bb11cd1bf8ca523d75e381b39f72.jpg"/>
          <p:cNvPicPr>
            <a:picLocks noChangeAspect="1"/>
          </p:cNvPicPr>
          <p:nvPr/>
        </p:nvPicPr>
        <p:blipFill>
          <a:blip r:embed="rId3" cstate="print"/>
          <a:stretch>
            <a:fillRect/>
          </a:stretch>
        </p:blipFill>
        <p:spPr>
          <a:xfrm>
            <a:off x="0" y="0"/>
            <a:ext cx="4572000" cy="3322781"/>
          </a:xfrm>
          <a:prstGeom prst="rect">
            <a:avLst/>
          </a:prstGeom>
        </p:spPr>
      </p:pic>
      <p:pic>
        <p:nvPicPr>
          <p:cNvPr id="7" name="Picture 6" descr="800px-Moon_Cakes.jpg"/>
          <p:cNvPicPr>
            <a:picLocks noChangeAspect="1"/>
          </p:cNvPicPr>
          <p:nvPr/>
        </p:nvPicPr>
        <p:blipFill>
          <a:blip r:embed="rId4" cstate="print"/>
          <a:srcRect b="7520"/>
          <a:stretch>
            <a:fillRect/>
          </a:stretch>
        </p:blipFill>
        <p:spPr>
          <a:xfrm>
            <a:off x="4572000" y="0"/>
            <a:ext cx="4572000" cy="3286124"/>
          </a:xfrm>
          <a:prstGeom prst="rect">
            <a:avLst/>
          </a:prstGeom>
        </p:spPr>
      </p:pic>
      <p:pic>
        <p:nvPicPr>
          <p:cNvPr id="8" name="Picture 7" descr="cf1f14cc453fd2d2f0761a64961a3bc7.jpg"/>
          <p:cNvPicPr>
            <a:picLocks noChangeAspect="1"/>
          </p:cNvPicPr>
          <p:nvPr/>
        </p:nvPicPr>
        <p:blipFill>
          <a:blip r:embed="rId5" cstate="print"/>
          <a:srcRect l="10500" r="6999"/>
          <a:stretch>
            <a:fillRect/>
          </a:stretch>
        </p:blipFill>
        <p:spPr>
          <a:xfrm>
            <a:off x="4572000" y="3286125"/>
            <a:ext cx="4572000" cy="35718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50px-Pink_jelly2.jpg"/>
          <p:cNvPicPr>
            <a:picLocks noChangeAspect="1"/>
          </p:cNvPicPr>
          <p:nvPr/>
        </p:nvPicPr>
        <p:blipFill>
          <a:blip r:embed="rId2" cstate="print"/>
          <a:stretch>
            <a:fillRect/>
          </a:stretch>
        </p:blipFill>
        <p:spPr>
          <a:xfrm>
            <a:off x="3071802" y="4506546"/>
            <a:ext cx="2786082" cy="2351454"/>
          </a:xfrm>
          <a:prstGeom prst="rect">
            <a:avLst/>
          </a:prstGeom>
        </p:spPr>
      </p:pic>
      <p:pic>
        <p:nvPicPr>
          <p:cNvPr id="34" name="Picture 33" descr="23e84a9e26115f1d589361fc0fc8b3f8.jpg"/>
          <p:cNvPicPr>
            <a:picLocks noChangeAspect="1"/>
          </p:cNvPicPr>
          <p:nvPr/>
        </p:nvPicPr>
        <p:blipFill>
          <a:blip r:embed="rId3" cstate="print"/>
          <a:stretch>
            <a:fillRect/>
          </a:stretch>
        </p:blipFill>
        <p:spPr>
          <a:xfrm>
            <a:off x="4500562" y="-1"/>
            <a:ext cx="4643437" cy="4550775"/>
          </a:xfrm>
          <a:prstGeom prst="rect">
            <a:avLst/>
          </a:prstGeom>
        </p:spPr>
      </p:pic>
      <p:pic>
        <p:nvPicPr>
          <p:cNvPr id="35" name="Picture 34" descr="mc2.jpg"/>
          <p:cNvPicPr>
            <a:picLocks noChangeAspect="1"/>
          </p:cNvPicPr>
          <p:nvPr/>
        </p:nvPicPr>
        <p:blipFill>
          <a:blip r:embed="rId4" cstate="print"/>
          <a:stretch>
            <a:fillRect/>
          </a:stretch>
        </p:blipFill>
        <p:spPr>
          <a:xfrm>
            <a:off x="0" y="0"/>
            <a:ext cx="4357686" cy="451954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endParaRPr lang="zh-CN" altLang="en-US"/>
          </a:p>
        </p:txBody>
      </p:sp>
      <p:pic>
        <p:nvPicPr>
          <p:cNvPr id="4" name="Picture 3" descr="200842720730615.jpg"/>
          <p:cNvPicPr>
            <a:picLocks noChangeAspect="1"/>
          </p:cNvPicPr>
          <p:nvPr/>
        </p:nvPicPr>
        <p:blipFill>
          <a:blip r:embed="rId2" cstate="print"/>
          <a:stretch>
            <a:fillRect/>
          </a:stretch>
        </p:blipFill>
        <p:spPr>
          <a:xfrm>
            <a:off x="-32" y="24"/>
            <a:ext cx="9144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2" y="214314"/>
            <a:ext cx="4286280" cy="1285860"/>
          </a:xfrm>
        </p:spPr>
        <p:txBody>
          <a:bodyPr>
            <a:noAutofit/>
          </a:bodyPr>
          <a:lstStyle/>
          <a:p>
            <a:r>
              <a:rPr lang="en-US" sz="3000" b="1" dirty="0" smtClean="0"/>
              <a:t>Mid-autumn Festival</a:t>
            </a:r>
            <a:br>
              <a:rPr lang="en-US" sz="3000" b="1" dirty="0" smtClean="0"/>
            </a:br>
            <a:r>
              <a:rPr lang="en-US" sz="3000" b="1" dirty="0" smtClean="0"/>
              <a:t> (Moon Festival)</a:t>
            </a:r>
            <a:br>
              <a:rPr lang="en-US" sz="3000" b="1" dirty="0" smtClean="0"/>
            </a:br>
            <a:r>
              <a:rPr lang="zh-CN" altLang="en-US" sz="3000" b="1" dirty="0" smtClean="0"/>
              <a:t>中秋节</a:t>
            </a:r>
            <a:endParaRPr lang="en-US" sz="3000" b="1" dirty="0"/>
          </a:p>
        </p:txBody>
      </p:sp>
      <p:sp>
        <p:nvSpPr>
          <p:cNvPr id="5" name="Content Placeholder 4"/>
          <p:cNvSpPr>
            <a:spLocks noGrp="1"/>
          </p:cNvSpPr>
          <p:nvPr>
            <p:ph idx="1"/>
          </p:nvPr>
        </p:nvSpPr>
        <p:spPr>
          <a:xfrm>
            <a:off x="71406" y="1831995"/>
            <a:ext cx="4286280" cy="668311"/>
          </a:xfrm>
        </p:spPr>
        <p:txBody>
          <a:bodyPr>
            <a:normAutofit/>
          </a:bodyPr>
          <a:lstStyle/>
          <a:p>
            <a:pPr>
              <a:buNone/>
            </a:pPr>
            <a:r>
              <a:rPr lang="en-US" b="1" dirty="0" smtClean="0">
                <a:solidFill>
                  <a:srgbClr val="C00000"/>
                </a:solidFill>
              </a:rPr>
              <a:t>1. When</a:t>
            </a:r>
            <a:r>
              <a:rPr lang="zh-CN" altLang="en-US" b="1" dirty="0" smtClean="0">
                <a:solidFill>
                  <a:srgbClr val="C00000"/>
                </a:solidFill>
              </a:rPr>
              <a:t>？</a:t>
            </a:r>
            <a:r>
              <a:rPr lang="en-US" b="1" dirty="0" smtClean="0">
                <a:solidFill>
                  <a:srgbClr val="C00000"/>
                </a:solidFill>
              </a:rPr>
              <a:t> </a:t>
            </a:r>
            <a:r>
              <a:rPr lang="zh-CN" altLang="en-US" b="1" dirty="0" smtClean="0">
                <a:solidFill>
                  <a:srgbClr val="C00000"/>
                </a:solidFill>
              </a:rPr>
              <a:t>什么时候？</a:t>
            </a:r>
            <a:endParaRPr lang="en-US" b="1" dirty="0" smtClean="0">
              <a:solidFill>
                <a:srgbClr val="C00000"/>
              </a:solidFill>
            </a:endParaRPr>
          </a:p>
        </p:txBody>
      </p:sp>
      <p:pic>
        <p:nvPicPr>
          <p:cNvPr id="7" name="Picture 3" descr="zhongqiujie-67"/>
          <p:cNvPicPr>
            <a:picLocks noChangeAspect="1" noChangeArrowheads="1" noCrop="1"/>
          </p:cNvPicPr>
          <p:nvPr/>
        </p:nvPicPr>
        <p:blipFill>
          <a:blip r:embed="rId3" cstate="print"/>
          <a:srcRect/>
          <a:stretch>
            <a:fillRect/>
          </a:stretch>
        </p:blipFill>
        <p:spPr bwMode="auto">
          <a:xfrm>
            <a:off x="1571628" y="4929198"/>
            <a:ext cx="1928802" cy="1928802"/>
          </a:xfrm>
          <a:prstGeom prst="rect">
            <a:avLst/>
          </a:prstGeom>
          <a:noFill/>
        </p:spPr>
      </p:pic>
      <p:pic>
        <p:nvPicPr>
          <p:cNvPr id="9" name="Picture 2" descr="http://www.sjsck.cn/mobile/pic/200905/200952803915446.jpg"/>
          <p:cNvPicPr>
            <a:picLocks noChangeAspect="1" noChangeArrowheads="1"/>
          </p:cNvPicPr>
          <p:nvPr/>
        </p:nvPicPr>
        <p:blipFill>
          <a:blip r:embed="rId4" cstate="print"/>
          <a:srcRect/>
          <a:stretch>
            <a:fillRect/>
          </a:stretch>
        </p:blipFill>
        <p:spPr bwMode="auto">
          <a:xfrm>
            <a:off x="0" y="4929197"/>
            <a:ext cx="1500166" cy="1928803"/>
          </a:xfrm>
          <a:prstGeom prst="rect">
            <a:avLst/>
          </a:prstGeom>
          <a:noFill/>
        </p:spPr>
      </p:pic>
      <p:sp>
        <p:nvSpPr>
          <p:cNvPr id="10" name="Title 3"/>
          <p:cNvSpPr txBox="1">
            <a:spLocks/>
          </p:cNvSpPr>
          <p:nvPr/>
        </p:nvSpPr>
        <p:spPr>
          <a:xfrm>
            <a:off x="4643438" y="-24"/>
            <a:ext cx="4286280" cy="128586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tx1"/>
                </a:solidFill>
                <a:effectLst/>
                <a:uLnTx/>
                <a:uFillTx/>
                <a:latin typeface="+mj-lt"/>
                <a:ea typeface="+mj-ea"/>
                <a:cs typeface="+mj-cs"/>
              </a:rPr>
              <a:t>Thanks-giving Day</a:t>
            </a:r>
            <a:br>
              <a:rPr kumimoji="0" lang="en-US" sz="3000" b="1" i="0" u="none" strike="noStrike" kern="1200" cap="none" spc="0" normalizeH="0" baseline="0" noProof="0" dirty="0" smtClean="0">
                <a:ln>
                  <a:noFill/>
                </a:ln>
                <a:solidFill>
                  <a:schemeClr val="tx1"/>
                </a:solidFill>
                <a:effectLst/>
                <a:uLnTx/>
                <a:uFillTx/>
                <a:latin typeface="+mj-lt"/>
                <a:ea typeface="+mj-ea"/>
                <a:cs typeface="+mj-cs"/>
              </a:rPr>
            </a:br>
            <a:r>
              <a:rPr kumimoji="0" lang="zh-CN" altLang="en-US" sz="3000" b="1" i="0" u="none" strike="noStrike" kern="1200" cap="none" spc="0" normalizeH="0" baseline="0" noProof="0" dirty="0" smtClean="0">
                <a:ln>
                  <a:noFill/>
                </a:ln>
                <a:solidFill>
                  <a:schemeClr val="tx1"/>
                </a:solidFill>
                <a:effectLst/>
                <a:uLnTx/>
                <a:uFillTx/>
                <a:latin typeface="+mj-lt"/>
                <a:ea typeface="+mj-ea"/>
                <a:cs typeface="+mj-cs"/>
              </a:rPr>
              <a:t>感恩节</a:t>
            </a:r>
            <a:endParaRPr kumimoji="0" lang="en-US" sz="3000" b="1" i="0" u="none" strike="noStrike" kern="1200" cap="none" spc="0" normalizeH="0" baseline="0" noProof="0" dirty="0">
              <a:ln>
                <a:noFill/>
              </a:ln>
              <a:solidFill>
                <a:schemeClr val="tx1"/>
              </a:solidFill>
              <a:effectLst/>
              <a:uLnTx/>
              <a:uFillTx/>
              <a:latin typeface="+mj-lt"/>
              <a:ea typeface="+mj-ea"/>
              <a:cs typeface="+mj-cs"/>
            </a:endParaRPr>
          </a:p>
        </p:txBody>
      </p:sp>
      <p:sp>
        <p:nvSpPr>
          <p:cNvPr id="12" name="Content Placeholder 4"/>
          <p:cNvSpPr txBox="1">
            <a:spLocks/>
          </p:cNvSpPr>
          <p:nvPr/>
        </p:nvSpPr>
        <p:spPr>
          <a:xfrm>
            <a:off x="457200" y="2428869"/>
            <a:ext cx="3829048" cy="1000132"/>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On lunar August 15</a:t>
            </a:r>
            <a:r>
              <a:rPr kumimoji="0" lang="en-US" sz="3200" b="0" i="0" u="none" strike="noStrike" kern="1200" cap="none" spc="0" normalizeH="0" baseline="30000" noProof="0" dirty="0" smtClean="0">
                <a:ln>
                  <a:noFill/>
                </a:ln>
                <a:solidFill>
                  <a:schemeClr val="tx1"/>
                </a:solidFill>
                <a:effectLst/>
                <a:uLnTx/>
                <a:uFillTx/>
                <a:latin typeface="+mn-lt"/>
                <a:ea typeface="+mn-ea"/>
                <a:cs typeface="+mn-cs"/>
              </a:rPr>
              <a:t>th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t>2014-</a:t>
            </a:r>
            <a:r>
              <a:rPr lang="en-US" sz="3200" dirty="0" smtClean="0"/>
              <a:t>-- September </a:t>
            </a:r>
            <a:r>
              <a:rPr lang="en-US" sz="3200" dirty="0" smtClean="0"/>
              <a:t>8th.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4"/>
          <p:cNvSpPr txBox="1">
            <a:spLocks/>
          </p:cNvSpPr>
          <p:nvPr/>
        </p:nvSpPr>
        <p:spPr>
          <a:xfrm>
            <a:off x="4714876" y="1785926"/>
            <a:ext cx="4143404" cy="66831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C00000"/>
                </a:solidFill>
                <a:effectLst/>
                <a:uLnTx/>
                <a:uFillTx/>
                <a:latin typeface="+mn-lt"/>
                <a:ea typeface="+mn-ea"/>
                <a:cs typeface="+mn-cs"/>
              </a:rPr>
              <a:t>1. When</a:t>
            </a:r>
            <a:r>
              <a:rPr kumimoji="0" lang="zh-CN" altLang="en-US" sz="3200" b="1" i="0" u="none" strike="noStrike" kern="1200" cap="none" spc="0" normalizeH="0" baseline="0" noProof="0" dirty="0" smtClean="0">
                <a:ln>
                  <a:noFill/>
                </a:ln>
                <a:solidFill>
                  <a:srgbClr val="C00000"/>
                </a:solidFill>
                <a:effectLst/>
                <a:uLnTx/>
                <a:uFillTx/>
                <a:latin typeface="+mn-lt"/>
                <a:ea typeface="+mn-ea"/>
                <a:cs typeface="+mn-cs"/>
              </a:rPr>
              <a:t>？</a:t>
            </a:r>
            <a:r>
              <a:rPr kumimoji="0" lang="en-US" sz="3200" b="1" i="0" u="none" strike="noStrike" kern="1200" cap="none" spc="0" normalizeH="0" baseline="0" noProof="0" dirty="0" smtClean="0">
                <a:ln>
                  <a:noFill/>
                </a:ln>
                <a:solidFill>
                  <a:srgbClr val="C00000"/>
                </a:solidFill>
                <a:effectLst/>
                <a:uLnTx/>
                <a:uFillTx/>
                <a:latin typeface="+mn-lt"/>
                <a:ea typeface="+mn-ea"/>
                <a:cs typeface="+mn-cs"/>
              </a:rPr>
              <a:t> </a:t>
            </a:r>
            <a:r>
              <a:rPr kumimoji="0" lang="zh-CN" altLang="en-US" sz="3200" b="1" i="0" u="none" strike="noStrike" kern="1200" cap="none" spc="0" normalizeH="0" baseline="0" noProof="0" dirty="0" smtClean="0">
                <a:ln>
                  <a:noFill/>
                </a:ln>
                <a:solidFill>
                  <a:srgbClr val="C00000"/>
                </a:solidFill>
                <a:effectLst/>
                <a:uLnTx/>
                <a:uFillTx/>
                <a:latin typeface="+mn-lt"/>
                <a:ea typeface="+mn-ea"/>
                <a:cs typeface="+mn-cs"/>
              </a:rPr>
              <a:t>什么时候？</a:t>
            </a:r>
            <a:endParaRPr kumimoji="0" lang="en-US" sz="3200" b="1" i="0" u="none" strike="noStrike" kern="1200" cap="none" spc="0" normalizeH="0" baseline="0" noProof="0" dirty="0" smtClean="0">
              <a:ln>
                <a:noFill/>
              </a:ln>
              <a:solidFill>
                <a:srgbClr val="C00000"/>
              </a:solidFill>
              <a:effectLst/>
              <a:uLnTx/>
              <a:uFillTx/>
              <a:latin typeface="+mn-lt"/>
              <a:ea typeface="+mn-ea"/>
              <a:cs typeface="+mn-cs"/>
            </a:endParaRPr>
          </a:p>
        </p:txBody>
      </p:sp>
      <p:sp>
        <p:nvSpPr>
          <p:cNvPr id="14" name="Content Placeholder 4"/>
          <p:cNvSpPr txBox="1">
            <a:spLocks/>
          </p:cNvSpPr>
          <p:nvPr/>
        </p:nvSpPr>
        <p:spPr>
          <a:xfrm>
            <a:off x="5029232" y="2428868"/>
            <a:ext cx="3829048" cy="928694"/>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On</a:t>
            </a:r>
            <a:r>
              <a:rPr kumimoji="0" lang="en-US" sz="3200" b="0" i="0" u="none" strike="noStrike" kern="1200" cap="none" spc="0" normalizeH="0" noProof="0" dirty="0" smtClean="0">
                <a:ln>
                  <a:noFill/>
                </a:ln>
                <a:solidFill>
                  <a:schemeClr val="tx1"/>
                </a:solidFill>
                <a:effectLst/>
                <a:uLnTx/>
                <a:uFillTx/>
                <a:latin typeface="+mn-lt"/>
                <a:ea typeface="+mn-ea"/>
                <a:cs typeface="+mn-cs"/>
              </a:rPr>
              <a:t> Thursday of the forth week of November.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Picture 14" descr="thanksgiving_graphics_10.gif"/>
          <p:cNvPicPr>
            <a:picLocks noChangeAspect="1"/>
          </p:cNvPicPr>
          <p:nvPr/>
        </p:nvPicPr>
        <p:blipFill>
          <a:blip r:embed="rId5" cstate="print"/>
          <a:stretch>
            <a:fillRect/>
          </a:stretch>
        </p:blipFill>
        <p:spPr>
          <a:xfrm>
            <a:off x="5143504" y="4838696"/>
            <a:ext cx="2059159" cy="2019304"/>
          </a:xfrm>
          <a:prstGeom prst="rect">
            <a:avLst/>
          </a:prstGeom>
        </p:spPr>
      </p:pic>
      <p:pic>
        <p:nvPicPr>
          <p:cNvPr id="16" name="Picture 15" descr="08thanksgiving5.gif"/>
          <p:cNvPicPr>
            <a:picLocks noChangeAspect="1"/>
          </p:cNvPicPr>
          <p:nvPr/>
        </p:nvPicPr>
        <p:blipFill>
          <a:blip r:embed="rId6" cstate="print"/>
          <a:stretch>
            <a:fillRect/>
          </a:stretch>
        </p:blipFill>
        <p:spPr>
          <a:xfrm>
            <a:off x="7358082" y="4608207"/>
            <a:ext cx="1785918" cy="224979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Mid%20Autumn%20Festival%202.jpg"/>
          <p:cNvPicPr>
            <a:picLocks noChangeAspect="1"/>
          </p:cNvPicPr>
          <p:nvPr/>
        </p:nvPicPr>
        <p:blipFill>
          <a:blip r:embed="rId3" cstate="print"/>
          <a:stretch>
            <a:fillRect/>
          </a:stretch>
        </p:blipFill>
        <p:spPr>
          <a:xfrm>
            <a:off x="-32" y="0"/>
            <a:ext cx="9144000" cy="7143776"/>
          </a:xfrm>
          <a:prstGeom prst="rect">
            <a:avLst/>
          </a:prstGeom>
        </p:spPr>
      </p:pic>
      <p:sp>
        <p:nvSpPr>
          <p:cNvPr id="2" name="Title 1"/>
          <p:cNvSpPr>
            <a:spLocks noGrp="1"/>
          </p:cNvSpPr>
          <p:nvPr>
            <p:ph type="title"/>
          </p:nvPr>
        </p:nvSpPr>
        <p:spPr>
          <a:xfrm>
            <a:off x="457200" y="2643182"/>
            <a:ext cx="8229600" cy="1071570"/>
          </a:xfrm>
        </p:spPr>
        <p:txBody>
          <a:bodyPr/>
          <a:lstStyle/>
          <a:p>
            <a:r>
              <a:rPr lang="en-US" dirty="0" smtClean="0"/>
              <a:t>What is Mid-autumn Festival?</a:t>
            </a:r>
            <a:endParaRPr lang="en-US" dirty="0"/>
          </a:p>
        </p:txBody>
      </p:sp>
      <p:sp>
        <p:nvSpPr>
          <p:cNvPr id="3" name="Content Placeholder 2"/>
          <p:cNvSpPr>
            <a:spLocks noGrp="1"/>
          </p:cNvSpPr>
          <p:nvPr>
            <p:ph idx="1"/>
          </p:nvPr>
        </p:nvSpPr>
        <p:spPr>
          <a:xfrm>
            <a:off x="357158" y="3714752"/>
            <a:ext cx="8572560" cy="3000396"/>
          </a:xfrm>
        </p:spPr>
        <p:txBody>
          <a:bodyPr>
            <a:normAutofit/>
          </a:bodyPr>
          <a:lstStyle/>
          <a:p>
            <a:pPr marL="0" indent="0">
              <a:lnSpc>
                <a:spcPts val="3200"/>
              </a:lnSpc>
              <a:spcBef>
                <a:spcPts val="0"/>
              </a:spcBef>
              <a:buFont typeface="Wingdings" pitchFamily="2" charset="2"/>
              <a:buChar char="v"/>
            </a:pPr>
            <a:r>
              <a:rPr lang="en-US" altLang="zh-CN" b="1" dirty="0" smtClean="0"/>
              <a:t>It always comes in September or in October.</a:t>
            </a:r>
          </a:p>
          <a:p>
            <a:pPr marL="0" indent="0">
              <a:lnSpc>
                <a:spcPts val="3200"/>
              </a:lnSpc>
              <a:spcBef>
                <a:spcPts val="0"/>
              </a:spcBef>
              <a:buFont typeface="Wingdings" pitchFamily="2" charset="2"/>
              <a:buChar char="v"/>
            </a:pPr>
            <a:r>
              <a:rPr lang="en-US" altLang="zh-CN" b="1" dirty="0" smtClean="0"/>
              <a:t>It’s the best season of the year. The weather is not very hot. </a:t>
            </a:r>
          </a:p>
          <a:p>
            <a:pPr marL="0" indent="0">
              <a:lnSpc>
                <a:spcPts val="3200"/>
              </a:lnSpc>
              <a:spcBef>
                <a:spcPts val="0"/>
              </a:spcBef>
              <a:buFont typeface="Wingdings" pitchFamily="2" charset="2"/>
              <a:buChar char="v"/>
            </a:pPr>
            <a:r>
              <a:rPr lang="en-US" altLang="zh-CN" b="1" dirty="0" smtClean="0"/>
              <a:t>Farmers celebrate the end of the summer harvesting season on this date. </a:t>
            </a:r>
          </a:p>
          <a:p>
            <a:pPr marL="0" indent="0">
              <a:lnSpc>
                <a:spcPts val="3200"/>
              </a:lnSpc>
              <a:spcBef>
                <a:spcPts val="0"/>
              </a:spcBef>
              <a:buFont typeface="Wingdings" pitchFamily="2" charset="2"/>
              <a:buChar char="v"/>
            </a:pPr>
            <a:r>
              <a:rPr lang="en-US" altLang="zh-CN" b="1" dirty="0" smtClean="0"/>
              <a:t>It is said that it has the brightest and roundest moon of the year.</a:t>
            </a:r>
          </a:p>
        </p:txBody>
      </p:sp>
      <p:pic>
        <p:nvPicPr>
          <p:cNvPr id="4" name="Picture 5" descr="t"/>
          <p:cNvPicPr>
            <a:picLocks noChangeAspect="1" noChangeArrowheads="1"/>
          </p:cNvPicPr>
          <p:nvPr/>
        </p:nvPicPr>
        <p:blipFill>
          <a:blip r:embed="rId4" cstate="print"/>
          <a:srcRect l="11830" r="6696"/>
          <a:stretch>
            <a:fillRect/>
          </a:stretch>
        </p:blipFill>
        <p:spPr bwMode="auto">
          <a:xfrm>
            <a:off x="5572132" y="0"/>
            <a:ext cx="3571868" cy="2571744"/>
          </a:xfrm>
          <a:prstGeom prst="rect">
            <a:avLst/>
          </a:prstGeom>
          <a:noFill/>
        </p:spPr>
      </p:pic>
      <p:pic>
        <p:nvPicPr>
          <p:cNvPr id="5" name="Picture 10" descr="Img240405150"/>
          <p:cNvPicPr>
            <a:picLocks noChangeAspect="1" noChangeArrowheads="1"/>
          </p:cNvPicPr>
          <p:nvPr/>
        </p:nvPicPr>
        <p:blipFill>
          <a:blip r:embed="rId5" cstate="print"/>
          <a:srcRect/>
          <a:stretch>
            <a:fillRect/>
          </a:stretch>
        </p:blipFill>
        <p:spPr bwMode="auto">
          <a:xfrm>
            <a:off x="0" y="0"/>
            <a:ext cx="3779838" cy="25717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17985"/>
            <a:ext cx="8229600" cy="2768601"/>
          </a:xfrm>
        </p:spPr>
        <p:txBody>
          <a:bodyPr/>
          <a:lstStyle/>
          <a:p>
            <a:pPr marL="0" indent="0">
              <a:lnSpc>
                <a:spcPts val="3200"/>
              </a:lnSpc>
              <a:spcBef>
                <a:spcPts val="0"/>
              </a:spcBef>
              <a:buFont typeface="Wingdings" pitchFamily="2" charset="2"/>
              <a:buChar char="v"/>
            </a:pPr>
            <a:r>
              <a:rPr lang="en-US" altLang="zh-CN" dirty="0" smtClean="0"/>
              <a:t>Mid-Autumn Day is just like Spring Festival. It’s a family reunion, banquet together. Family members meet for dinner and eat moon-cakes and fruits. </a:t>
            </a:r>
          </a:p>
          <a:p>
            <a:pPr marL="0" indent="0">
              <a:lnSpc>
                <a:spcPts val="3200"/>
              </a:lnSpc>
              <a:spcBef>
                <a:spcPts val="0"/>
              </a:spcBef>
              <a:buFont typeface="Wingdings" pitchFamily="2" charset="2"/>
              <a:buChar char="v"/>
            </a:pPr>
            <a:r>
              <a:rPr lang="en-US" altLang="zh-CN" dirty="0" smtClean="0"/>
              <a:t>On the night of Mid-Autumn Day people go outdoors to enjoy the full moon in the open air.</a:t>
            </a:r>
            <a:endParaRPr lang="en-US" dirty="0"/>
          </a:p>
        </p:txBody>
      </p:sp>
      <p:pic>
        <p:nvPicPr>
          <p:cNvPr id="6" name="Picture 11" descr="y"/>
          <p:cNvPicPr>
            <a:picLocks noChangeAspect="1" noChangeArrowheads="1"/>
          </p:cNvPicPr>
          <p:nvPr/>
        </p:nvPicPr>
        <p:blipFill>
          <a:blip r:embed="rId3" cstate="print"/>
          <a:srcRect l="5418" r="5177" b="3963"/>
          <a:stretch>
            <a:fillRect/>
          </a:stretch>
        </p:blipFill>
        <p:spPr bwMode="auto">
          <a:xfrm>
            <a:off x="6572264" y="-1"/>
            <a:ext cx="2571736" cy="3273119"/>
          </a:xfrm>
          <a:prstGeom prst="rect">
            <a:avLst/>
          </a:prstGeom>
          <a:noFill/>
        </p:spPr>
      </p:pic>
      <p:pic>
        <p:nvPicPr>
          <p:cNvPr id="5" name="Picture 4" descr="mid-autumn-festival.jpg"/>
          <p:cNvPicPr>
            <a:picLocks noChangeAspect="1"/>
          </p:cNvPicPr>
          <p:nvPr/>
        </p:nvPicPr>
        <p:blipFill>
          <a:blip r:embed="rId4" cstate="print"/>
          <a:stretch>
            <a:fillRect/>
          </a:stretch>
        </p:blipFill>
        <p:spPr>
          <a:xfrm>
            <a:off x="0" y="0"/>
            <a:ext cx="3071802" cy="3354408"/>
          </a:xfrm>
          <a:prstGeom prst="rect">
            <a:avLst/>
          </a:prstGeom>
        </p:spPr>
      </p:pic>
      <p:sp>
        <p:nvSpPr>
          <p:cNvPr id="10" name="TextBox 9"/>
          <p:cNvSpPr txBox="1"/>
          <p:nvPr/>
        </p:nvSpPr>
        <p:spPr>
          <a:xfrm>
            <a:off x="3286116" y="357166"/>
            <a:ext cx="3214710" cy="2823850"/>
          </a:xfrm>
          <a:prstGeom prst="rect">
            <a:avLst/>
          </a:prstGeom>
          <a:noFill/>
        </p:spPr>
        <p:txBody>
          <a:bodyPr wrap="square" rtlCol="0">
            <a:spAutoFit/>
          </a:bodyPr>
          <a:lstStyle/>
          <a:p>
            <a:pPr algn="ctr">
              <a:lnSpc>
                <a:spcPts val="5500"/>
              </a:lnSpc>
            </a:pPr>
            <a:r>
              <a:rPr lang="zh-CN" altLang="en-US" sz="4000" b="1" dirty="0" smtClean="0">
                <a:solidFill>
                  <a:srgbClr val="C00000"/>
                </a:solidFill>
                <a:latin typeface="楷体_GB2312" pitchFamily="49" charset="-122"/>
                <a:ea typeface="楷体_GB2312" pitchFamily="49" charset="-122"/>
              </a:rPr>
              <a:t>家人团聚</a:t>
            </a:r>
            <a:endParaRPr lang="en-US" altLang="zh-CN" sz="4000" b="1" dirty="0" smtClean="0">
              <a:solidFill>
                <a:srgbClr val="C00000"/>
              </a:solidFill>
              <a:latin typeface="楷体_GB2312" pitchFamily="49" charset="-122"/>
              <a:ea typeface="楷体_GB2312" pitchFamily="49" charset="-122"/>
            </a:endParaRPr>
          </a:p>
          <a:p>
            <a:pPr algn="ctr">
              <a:lnSpc>
                <a:spcPts val="5500"/>
              </a:lnSpc>
            </a:pPr>
            <a:r>
              <a:rPr lang="en-US" altLang="zh-CN" sz="4000" b="1" dirty="0" smtClean="0">
                <a:solidFill>
                  <a:srgbClr val="C00000"/>
                </a:solidFill>
                <a:latin typeface="楷体_GB2312" pitchFamily="49" charset="-122"/>
                <a:ea typeface="楷体_GB2312" pitchFamily="49" charset="-122"/>
              </a:rPr>
              <a:t>Families get together</a:t>
            </a:r>
            <a:endParaRPr lang="zh-CN" altLang="en-US" sz="4000" b="1" dirty="0">
              <a:solidFill>
                <a:srgbClr val="C00000"/>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4" name="Text Box 6"/>
          <p:cNvSpPr txBox="1">
            <a:spLocks noChangeArrowheads="1"/>
          </p:cNvSpPr>
          <p:nvPr/>
        </p:nvSpPr>
        <p:spPr bwMode="auto">
          <a:xfrm>
            <a:off x="80962" y="2143116"/>
            <a:ext cx="5848360" cy="4693593"/>
          </a:xfrm>
          <a:prstGeom prst="rect">
            <a:avLst/>
          </a:prstGeom>
          <a:noFill/>
          <a:ln w="9525">
            <a:noFill/>
            <a:miter lim="800000"/>
            <a:headEnd/>
            <a:tailEnd/>
          </a:ln>
          <a:effectLst/>
        </p:spPr>
        <p:txBody>
          <a:bodyPr wrap="square">
            <a:spAutoFit/>
          </a:bodyPr>
          <a:lstStyle/>
          <a:p>
            <a:pPr algn="l">
              <a:spcBef>
                <a:spcPct val="50000"/>
              </a:spcBef>
            </a:pPr>
            <a:r>
              <a:rPr lang="en-US" sz="2600" dirty="0" smtClean="0"/>
              <a:t>On this special day, especially under the brightest </a:t>
            </a:r>
            <a:r>
              <a:rPr lang="en-US" sz="2600" dirty="0"/>
              <a:t>moon, if a Chinese person cannot go home to have a family union to celebrate the festival, s/he would be very homesick. S/he would sit under the same moon and lift a cup of </a:t>
            </a:r>
            <a:r>
              <a:rPr lang="en-US" sz="2600" dirty="0" smtClean="0"/>
              <a:t>wine or a cup of tea, </a:t>
            </a:r>
            <a:r>
              <a:rPr lang="en-US" sz="2600" dirty="0"/>
              <a:t>inviting the moon, toast towards to remote parents, friends, and all be loved. </a:t>
            </a:r>
            <a:endParaRPr lang="en-US" sz="2600" dirty="0" smtClean="0"/>
          </a:p>
          <a:p>
            <a:pPr algn="l">
              <a:spcBef>
                <a:spcPct val="50000"/>
              </a:spcBef>
            </a:pPr>
            <a:r>
              <a:rPr lang="en-US" sz="2600" dirty="0" smtClean="0"/>
              <a:t>Wish </a:t>
            </a:r>
            <a:r>
              <a:rPr lang="en-US" sz="2600" dirty="0"/>
              <a:t>all healthy, love each other forever, though they are separated by mountains and/or seas. </a:t>
            </a:r>
          </a:p>
        </p:txBody>
      </p:sp>
      <p:pic>
        <p:nvPicPr>
          <p:cNvPr id="109575" name="Picture 7" descr="975910845"/>
          <p:cNvPicPr>
            <a:picLocks noChangeAspect="1" noChangeArrowheads="1"/>
          </p:cNvPicPr>
          <p:nvPr/>
        </p:nvPicPr>
        <p:blipFill>
          <a:blip r:embed="rId3" cstate="print"/>
          <a:srcRect/>
          <a:stretch>
            <a:fillRect/>
          </a:stretch>
        </p:blipFill>
        <p:spPr bwMode="auto">
          <a:xfrm>
            <a:off x="5981700" y="4749800"/>
            <a:ext cx="3162300" cy="2108200"/>
          </a:xfrm>
          <a:prstGeom prst="rect">
            <a:avLst/>
          </a:prstGeom>
          <a:noFill/>
        </p:spPr>
      </p:pic>
      <p:grpSp>
        <p:nvGrpSpPr>
          <p:cNvPr id="7" name="Group 1048"/>
          <p:cNvGrpSpPr>
            <a:grpSpLocks/>
          </p:cNvGrpSpPr>
          <p:nvPr/>
        </p:nvGrpSpPr>
        <p:grpSpPr bwMode="auto">
          <a:xfrm>
            <a:off x="6143636" y="71414"/>
            <a:ext cx="2928926" cy="2571768"/>
            <a:chOff x="0" y="1114"/>
            <a:chExt cx="3072" cy="3206"/>
          </a:xfrm>
        </p:grpSpPr>
        <p:pic>
          <p:nvPicPr>
            <p:cNvPr id="8" name="Picture 1033" descr="F:\PFiles\MSOffice\Clipart\standard\stddir1\BD06625_.WMF"/>
            <p:cNvPicPr>
              <a:picLocks noChangeAspect="1" noChangeArrowheads="1"/>
            </p:cNvPicPr>
            <p:nvPr/>
          </p:nvPicPr>
          <p:blipFill>
            <a:blip r:embed="rId4" cstate="print"/>
            <a:srcRect/>
            <a:stretch>
              <a:fillRect/>
            </a:stretch>
          </p:blipFill>
          <p:spPr bwMode="auto">
            <a:xfrm>
              <a:off x="0" y="1114"/>
              <a:ext cx="3072" cy="3206"/>
            </a:xfrm>
            <a:prstGeom prst="rect">
              <a:avLst/>
            </a:prstGeom>
            <a:noFill/>
          </p:spPr>
        </p:pic>
        <p:sp>
          <p:nvSpPr>
            <p:cNvPr id="9" name="Oval 1047"/>
            <p:cNvSpPr>
              <a:spLocks noChangeArrowheads="1"/>
            </p:cNvSpPr>
            <p:nvPr/>
          </p:nvSpPr>
          <p:spPr bwMode="auto">
            <a:xfrm>
              <a:off x="240" y="1152"/>
              <a:ext cx="480" cy="480"/>
            </a:xfrm>
            <a:prstGeom prst="ellipse">
              <a:avLst/>
            </a:prstGeom>
            <a:solidFill>
              <a:srgbClr val="FFFF00"/>
            </a:solidFill>
            <a:ln w="9525">
              <a:noFill/>
              <a:round/>
              <a:headEnd/>
              <a:tailEnd/>
            </a:ln>
            <a:effectLst/>
          </p:spPr>
          <p:txBody>
            <a:bodyPr wrap="none" anchor="ctr"/>
            <a:lstStyle/>
            <a:p>
              <a:endParaRPr lang="en-US"/>
            </a:p>
          </p:txBody>
        </p:sp>
      </p:grpSp>
      <p:pic>
        <p:nvPicPr>
          <p:cNvPr id="11" name="Picture 14" descr="D:\图片库\图片库A\中秋节.jpg"/>
          <p:cNvPicPr>
            <a:picLocks noChangeAspect="1" noChangeArrowheads="1"/>
          </p:cNvPicPr>
          <p:nvPr/>
        </p:nvPicPr>
        <p:blipFill>
          <a:blip r:embed="rId5" cstate="print"/>
          <a:srcRect/>
          <a:stretch>
            <a:fillRect/>
          </a:stretch>
        </p:blipFill>
        <p:spPr bwMode="auto">
          <a:xfrm>
            <a:off x="6000760" y="2681331"/>
            <a:ext cx="3122619" cy="2033543"/>
          </a:xfrm>
          <a:prstGeom prst="rect">
            <a:avLst/>
          </a:prstGeom>
          <a:noFill/>
        </p:spPr>
      </p:pic>
      <p:pic>
        <p:nvPicPr>
          <p:cNvPr id="14" name="Picture 12" descr="zhongqiuji-49"/>
          <p:cNvPicPr>
            <a:picLocks noChangeAspect="1" noChangeArrowheads="1" noCrop="1"/>
          </p:cNvPicPr>
          <p:nvPr/>
        </p:nvPicPr>
        <p:blipFill>
          <a:blip r:embed="rId6" cstate="print"/>
          <a:srcRect/>
          <a:stretch>
            <a:fillRect/>
          </a:stretch>
        </p:blipFill>
        <p:spPr bwMode="auto">
          <a:xfrm>
            <a:off x="0" y="0"/>
            <a:ext cx="2057400" cy="2057400"/>
          </a:xfrm>
          <a:prstGeom prst="rect">
            <a:avLst/>
          </a:prstGeom>
          <a:noFill/>
        </p:spPr>
      </p:pic>
      <p:pic>
        <p:nvPicPr>
          <p:cNvPr id="15" name="Picture 5" descr="10"/>
          <p:cNvPicPr>
            <a:picLocks noChangeAspect="1" noChangeArrowheads="1"/>
          </p:cNvPicPr>
          <p:nvPr/>
        </p:nvPicPr>
        <p:blipFill>
          <a:blip r:embed="rId7" cstate="print"/>
          <a:srcRect l="4095" r="19731"/>
          <a:stretch>
            <a:fillRect/>
          </a:stretch>
        </p:blipFill>
        <p:spPr bwMode="auto">
          <a:xfrm>
            <a:off x="2071670" y="0"/>
            <a:ext cx="3571900" cy="207170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201207" y="137584"/>
            <a:ext cx="3159983" cy="437723"/>
          </a:xfrm>
          <a:prstGeom prst="rect">
            <a:avLst/>
          </a:prstGeom>
          <a:noFill/>
          <a:ln w="9525">
            <a:noFill/>
            <a:miter lim="800000"/>
            <a:headEnd/>
            <a:tailEnd/>
          </a:ln>
        </p:spPr>
        <p:txBody>
          <a:bodyPr wrap="none" lIns="67730" tIns="33865" rIns="67730" bIns="33865">
            <a:spAutoFit/>
          </a:bodyPr>
          <a:lstStyle/>
          <a:p>
            <a:pPr>
              <a:buSzPct val="100000"/>
              <a:buFont typeface="Wingdings" pitchFamily="2" charset="2"/>
              <a:buChar char="Ø"/>
            </a:pPr>
            <a:r>
              <a:rPr lang="zh-CN" altLang="en-US" sz="2400" dirty="0">
                <a:solidFill>
                  <a:srgbClr val="FF33CC"/>
                </a:solidFill>
                <a:cs typeface="Arial" charset="0"/>
              </a:rPr>
              <a:t>enjoy the moon(赏月)</a:t>
            </a:r>
            <a:endParaRPr lang="zh-CN" altLang="en-US" sz="2400" dirty="0">
              <a:cs typeface="Arial" charset="0"/>
            </a:endParaRPr>
          </a:p>
        </p:txBody>
      </p:sp>
      <p:sp>
        <p:nvSpPr>
          <p:cNvPr id="23555" name="Text Box 3"/>
          <p:cNvSpPr txBox="1">
            <a:spLocks noChangeArrowheads="1"/>
          </p:cNvSpPr>
          <p:nvPr/>
        </p:nvSpPr>
        <p:spPr bwMode="auto">
          <a:xfrm>
            <a:off x="3794882" y="3017762"/>
            <a:ext cx="1917095" cy="2330549"/>
          </a:xfrm>
          <a:prstGeom prst="rect">
            <a:avLst/>
          </a:prstGeom>
          <a:noFill/>
          <a:ln w="9525">
            <a:noFill/>
            <a:miter lim="800000"/>
            <a:headEnd/>
            <a:tailEnd/>
          </a:ln>
        </p:spPr>
        <p:txBody>
          <a:bodyPr lIns="67730" tIns="33865" rIns="67730" bIns="33865">
            <a:spAutoFit/>
          </a:bodyPr>
          <a:lstStyle/>
          <a:p>
            <a:r>
              <a:rPr lang="zh-CN" altLang="en-US" dirty="0"/>
              <a:t>            </a:t>
            </a:r>
            <a:r>
              <a:rPr lang="zh-CN" altLang="en-US" dirty="0">
                <a:solidFill>
                  <a:srgbClr val="FF33CC"/>
                </a:solidFill>
              </a:rPr>
              <a:t> </a:t>
            </a:r>
            <a:r>
              <a:rPr lang="zh-CN" altLang="en-US" sz="2100" dirty="0">
                <a:solidFill>
                  <a:srgbClr val="FF33CC"/>
                </a:solidFill>
              </a:rPr>
              <a:t>Enjoy the moon is the most popular activity in the Mid-autumn Festival.</a:t>
            </a:r>
          </a:p>
          <a:p>
            <a:endParaRPr lang="zh-CN" altLang="en-US" sz="2100" dirty="0">
              <a:solidFill>
                <a:srgbClr val="FF33CC"/>
              </a:solidFill>
            </a:endParaRPr>
          </a:p>
        </p:txBody>
      </p:sp>
      <p:pic>
        <p:nvPicPr>
          <p:cNvPr id="23556" name="Picture 4" descr="4"/>
          <p:cNvPicPr>
            <a:picLocks noChangeAspect="1" noChangeArrowheads="1"/>
          </p:cNvPicPr>
          <p:nvPr/>
        </p:nvPicPr>
        <p:blipFill>
          <a:blip r:embed="rId2" cstate="print"/>
          <a:srcRect/>
          <a:stretch>
            <a:fillRect/>
          </a:stretch>
        </p:blipFill>
        <p:spPr bwMode="auto">
          <a:xfrm>
            <a:off x="137079" y="205619"/>
            <a:ext cx="2999619" cy="65314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ppt_w</p:attrName>
                                        </p:attrNameLst>
                                      </p:cBhvr>
                                      <p:tavLst>
                                        <p:tav tm="0">
                                          <p:val>
                                            <p:strVal val="#ppt_w*0.70"/>
                                          </p:val>
                                        </p:tav>
                                        <p:tav tm="100000">
                                          <p:val>
                                            <p:strVal val="#ppt_w"/>
                                          </p:val>
                                        </p:tav>
                                      </p:tavLst>
                                    </p:anim>
                                    <p:anim calcmode="lin" valueType="num">
                                      <p:cBhvr>
                                        <p:cTn id="8" dur="1000" fill="hold"/>
                                        <p:tgtEl>
                                          <p:spTgt spid="23556"/>
                                        </p:tgtEl>
                                        <p:attrNameLst>
                                          <p:attrName>ppt_h</p:attrName>
                                        </p:attrNameLst>
                                      </p:cBhvr>
                                      <p:tavLst>
                                        <p:tav tm="0">
                                          <p:val>
                                            <p:strVal val="#ppt_h"/>
                                          </p:val>
                                        </p:tav>
                                        <p:tav tm="100000">
                                          <p:val>
                                            <p:strVal val="#ppt_h"/>
                                          </p:val>
                                        </p:tav>
                                      </p:tavLst>
                                    </p:anim>
                                    <p:animEffect transition="in" filter="fade">
                                      <p:cBhvr>
                                        <p:cTn id="9" dur="1000"/>
                                        <p:tgtEl>
                                          <p:spTgt spid="2355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555">
                                            <p:txEl>
                                              <p:pRg st="0" end="0"/>
                                            </p:txEl>
                                          </p:spTgt>
                                        </p:tgtEl>
                                        <p:attrNameLst>
                                          <p:attrName>style.visibility</p:attrName>
                                        </p:attrNameLst>
                                      </p:cBhvr>
                                      <p:to>
                                        <p:strVal val="visible"/>
                                      </p:to>
                                    </p:set>
                                    <p:anim calcmode="lin" valueType="num">
                                      <p:cBhvr>
                                        <p:cTn id="14" dur="1000" fill="hold"/>
                                        <p:tgtEl>
                                          <p:spTgt spid="2355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355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23"/>
          <p:cNvPicPr>
            <a:picLocks noChangeAspect="1" noChangeArrowheads="1"/>
          </p:cNvPicPr>
          <p:nvPr/>
        </p:nvPicPr>
        <p:blipFill>
          <a:blip r:embed="rId2" cstate="print"/>
          <a:srcRect/>
          <a:stretch>
            <a:fillRect/>
          </a:stretch>
        </p:blipFill>
        <p:spPr bwMode="auto">
          <a:xfrm>
            <a:off x="320524" y="205620"/>
            <a:ext cx="2267857" cy="2313214"/>
          </a:xfrm>
          <a:prstGeom prst="rect">
            <a:avLst/>
          </a:prstGeom>
          <a:noFill/>
          <a:ln w="9525">
            <a:noFill/>
            <a:miter lim="800000"/>
            <a:headEnd/>
            <a:tailEnd/>
          </a:ln>
        </p:spPr>
      </p:pic>
      <p:pic>
        <p:nvPicPr>
          <p:cNvPr id="24579" name="Picture 3" descr="20"/>
          <p:cNvPicPr>
            <a:picLocks noChangeAspect="1" noChangeArrowheads="1"/>
          </p:cNvPicPr>
          <p:nvPr/>
        </p:nvPicPr>
        <p:blipFill>
          <a:blip r:embed="rId3" cstate="print"/>
          <a:srcRect/>
          <a:stretch>
            <a:fillRect/>
          </a:stretch>
        </p:blipFill>
        <p:spPr bwMode="auto">
          <a:xfrm>
            <a:off x="290286" y="3265714"/>
            <a:ext cx="2558143" cy="2880179"/>
          </a:xfrm>
          <a:prstGeom prst="rect">
            <a:avLst/>
          </a:prstGeom>
          <a:noFill/>
          <a:ln w="9525">
            <a:noFill/>
            <a:miter lim="800000"/>
            <a:headEnd/>
            <a:tailEnd/>
          </a:ln>
        </p:spPr>
      </p:pic>
      <p:pic>
        <p:nvPicPr>
          <p:cNvPr id="24580" name="Picture 4" descr="30"/>
          <p:cNvPicPr>
            <a:picLocks noChangeAspect="1" noChangeArrowheads="1"/>
          </p:cNvPicPr>
          <p:nvPr/>
        </p:nvPicPr>
        <p:blipFill>
          <a:blip r:embed="rId4" cstate="print"/>
          <a:srcRect/>
          <a:stretch>
            <a:fillRect/>
          </a:stretch>
        </p:blipFill>
        <p:spPr bwMode="auto">
          <a:xfrm>
            <a:off x="3291921" y="480786"/>
            <a:ext cx="2177143" cy="47806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additive="base">
                                        <p:cTn id="12" dur="500" fill="hold"/>
                                        <p:tgtEl>
                                          <p:spTgt spid="24579"/>
                                        </p:tgtEl>
                                        <p:attrNameLst>
                                          <p:attrName>ppt_x</p:attrName>
                                        </p:attrNameLst>
                                      </p:cBhvr>
                                      <p:tavLst>
                                        <p:tav tm="0">
                                          <p:val>
                                            <p:strVal val="#ppt_x"/>
                                          </p:val>
                                        </p:tav>
                                        <p:tav tm="100000">
                                          <p:val>
                                            <p:strVal val="#ppt_x"/>
                                          </p:val>
                                        </p:tav>
                                      </p:tavLst>
                                    </p:anim>
                                    <p:anim calcmode="lin" valueType="num">
                                      <p:cBhvr additive="base">
                                        <p:cTn id="13"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4580"/>
                                        </p:tgtEl>
                                        <p:attrNameLst>
                                          <p:attrName>style.visibility</p:attrName>
                                        </p:attrNameLst>
                                      </p:cBhvr>
                                      <p:to>
                                        <p:strVal val="visible"/>
                                      </p:to>
                                    </p:set>
                                    <p:animEffect transition="in" filter="box(in)">
                                      <p:cBhvr>
                                        <p:cTn id="18"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6"/>
          <p:cNvPicPr>
            <a:picLocks noChangeAspect="1" noChangeArrowheads="1"/>
          </p:cNvPicPr>
          <p:nvPr/>
        </p:nvPicPr>
        <p:blipFill>
          <a:blip r:embed="rId2" cstate="print"/>
          <a:srcRect/>
          <a:stretch>
            <a:fillRect/>
          </a:stretch>
        </p:blipFill>
        <p:spPr bwMode="auto">
          <a:xfrm>
            <a:off x="532191" y="653143"/>
            <a:ext cx="1695349" cy="3678465"/>
          </a:xfrm>
          <a:prstGeom prst="rect">
            <a:avLst/>
          </a:prstGeom>
          <a:noFill/>
          <a:ln w="9525">
            <a:noFill/>
            <a:miter lim="800000"/>
            <a:headEnd/>
            <a:tailEnd/>
          </a:ln>
        </p:spPr>
      </p:pic>
      <p:pic>
        <p:nvPicPr>
          <p:cNvPr id="25603" name="Picture 3" descr="17"/>
          <p:cNvPicPr>
            <a:picLocks noChangeAspect="1" noChangeArrowheads="1"/>
          </p:cNvPicPr>
          <p:nvPr/>
        </p:nvPicPr>
        <p:blipFill>
          <a:blip r:embed="rId3" cstate="print"/>
          <a:srcRect/>
          <a:stretch>
            <a:fillRect/>
          </a:stretch>
        </p:blipFill>
        <p:spPr bwMode="auto">
          <a:xfrm>
            <a:off x="2606524" y="1989667"/>
            <a:ext cx="2830286" cy="38780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fltVal val="0"/>
                                          </p:val>
                                        </p:tav>
                                        <p:tav tm="100000">
                                          <p:val>
                                            <p:strVal val="#ppt_h"/>
                                          </p:val>
                                        </p:tav>
                                      </p:tavLst>
                                    </p:anim>
                                    <p:animEffect transition="in" filter="fade">
                                      <p:cBhvr>
                                        <p:cTn id="9" dur="500"/>
                                        <p:tgtEl>
                                          <p:spTgt spid="2560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25603"/>
                                        </p:tgtEl>
                                        <p:attrNameLst>
                                          <p:attrName>style.visibility</p:attrName>
                                        </p:attrNameLst>
                                      </p:cBhvr>
                                      <p:to>
                                        <p:strVal val="visible"/>
                                      </p:to>
                                    </p:set>
                                    <p:animEffect transition="in" filter="diamond(in)">
                                      <p:cBhvr>
                                        <p:cTn id="14"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31"/>
          <p:cNvPicPr>
            <a:picLocks noChangeAspect="1" noChangeArrowheads="1"/>
          </p:cNvPicPr>
          <p:nvPr/>
        </p:nvPicPr>
        <p:blipFill>
          <a:blip r:embed="rId2" cstate="print"/>
          <a:srcRect/>
          <a:stretch>
            <a:fillRect/>
          </a:stretch>
        </p:blipFill>
        <p:spPr bwMode="auto">
          <a:xfrm>
            <a:off x="412246" y="205619"/>
            <a:ext cx="2177143" cy="2177143"/>
          </a:xfrm>
          <a:prstGeom prst="rect">
            <a:avLst/>
          </a:prstGeom>
          <a:noFill/>
          <a:ln w="9525">
            <a:noFill/>
            <a:miter lim="800000"/>
            <a:headEnd/>
            <a:tailEnd/>
          </a:ln>
        </p:spPr>
      </p:pic>
      <p:pic>
        <p:nvPicPr>
          <p:cNvPr id="26627" name="Picture 3" descr="2"/>
          <p:cNvPicPr>
            <a:picLocks noChangeAspect="1" noChangeArrowheads="1"/>
          </p:cNvPicPr>
          <p:nvPr/>
        </p:nvPicPr>
        <p:blipFill>
          <a:blip r:embed="rId3" cstate="print"/>
          <a:srcRect/>
          <a:stretch>
            <a:fillRect/>
          </a:stretch>
        </p:blipFill>
        <p:spPr bwMode="auto">
          <a:xfrm>
            <a:off x="549326" y="3223381"/>
            <a:ext cx="2232579" cy="2630714"/>
          </a:xfrm>
          <a:prstGeom prst="rect">
            <a:avLst/>
          </a:prstGeom>
          <a:noFill/>
          <a:ln w="9525">
            <a:noFill/>
            <a:miter lim="800000"/>
            <a:headEnd/>
            <a:tailEnd/>
          </a:ln>
        </p:spPr>
      </p:pic>
      <p:pic>
        <p:nvPicPr>
          <p:cNvPr id="26628" name="Picture 4" descr="4"/>
          <p:cNvPicPr>
            <a:picLocks noChangeAspect="1" noChangeArrowheads="1"/>
          </p:cNvPicPr>
          <p:nvPr/>
        </p:nvPicPr>
        <p:blipFill>
          <a:blip r:embed="rId4" cstate="print"/>
          <a:srcRect/>
          <a:stretch>
            <a:fillRect/>
          </a:stretch>
        </p:blipFill>
        <p:spPr bwMode="auto">
          <a:xfrm>
            <a:off x="3429000" y="1714501"/>
            <a:ext cx="2854476" cy="32989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checkerboard(across)">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dissolve">
                                      <p:cBhvr>
                                        <p:cTn id="12" dur="500"/>
                                        <p:tgtEl>
                                          <p:spTgt spid="26627"/>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plus(in)">
                                      <p:cBhvr>
                                        <p:cTn id="17"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817</Words>
  <Application>Microsoft Office PowerPoint</Application>
  <PresentationFormat>On-screen Show (4:3)</PresentationFormat>
  <Paragraphs>58</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中秋节</vt:lpstr>
      <vt:lpstr>What is Mid-autumn Festival?</vt:lpstr>
      <vt:lpstr>Slide 4</vt:lpstr>
      <vt:lpstr>Slide 5</vt:lpstr>
      <vt:lpstr>Slide 6</vt:lpstr>
      <vt:lpstr>Slide 7</vt:lpstr>
      <vt:lpstr>Slide 8</vt:lpstr>
      <vt:lpstr>Slide 9</vt:lpstr>
      <vt:lpstr>Slide 10</vt:lpstr>
      <vt:lpstr>Slide 11</vt:lpstr>
      <vt:lpstr>What’s the story behind the Mid-autumn Festival?</vt:lpstr>
      <vt:lpstr>Special Medicine</vt:lpstr>
      <vt:lpstr>Accident</vt:lpstr>
      <vt:lpstr>Miss Chang-E</vt:lpstr>
      <vt:lpstr>Slide 16</vt:lpstr>
      <vt:lpstr>Chang E  嫦娥</vt:lpstr>
      <vt:lpstr>Slide 18</vt:lpstr>
      <vt:lpstr>Three Keywords</vt:lpstr>
      <vt:lpstr>Slide 20</vt:lpstr>
      <vt:lpstr>Slide 21</vt:lpstr>
      <vt:lpstr>Slide 22</vt:lpstr>
      <vt:lpstr>Slide 23</vt:lpstr>
      <vt:lpstr>Slide 24</vt:lpstr>
      <vt:lpstr>Mid-autumn Festival  (Moon Festival) 中秋节</vt:lpstr>
    </vt:vector>
  </TitlesOfParts>
  <Company>Shaker Heights City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Mid-autumn Day (Moon Festival) 中秋节</dc:title>
  <dc:creator>user1</dc:creator>
  <cp:lastModifiedBy>dliu</cp:lastModifiedBy>
  <cp:revision>44</cp:revision>
  <dcterms:created xsi:type="dcterms:W3CDTF">2009-09-27T19:24:55Z</dcterms:created>
  <dcterms:modified xsi:type="dcterms:W3CDTF">2014-09-10T11:52:17Z</dcterms:modified>
</cp:coreProperties>
</file>